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3" r:id="rId1"/>
  </p:sldMasterIdLst>
  <p:notesMasterIdLst>
    <p:notesMasterId r:id="rId38"/>
  </p:notesMasterIdLst>
  <p:sldIdLst>
    <p:sldId id="534" r:id="rId2"/>
    <p:sldId id="256" r:id="rId3"/>
    <p:sldId id="549" r:id="rId4"/>
    <p:sldId id="550" r:id="rId5"/>
    <p:sldId id="551" r:id="rId6"/>
    <p:sldId id="552" r:id="rId7"/>
    <p:sldId id="553" r:id="rId8"/>
    <p:sldId id="554" r:id="rId9"/>
    <p:sldId id="555" r:id="rId10"/>
    <p:sldId id="557" r:id="rId11"/>
    <p:sldId id="556" r:id="rId12"/>
    <p:sldId id="559" r:id="rId13"/>
    <p:sldId id="560" r:id="rId14"/>
    <p:sldId id="558" r:id="rId15"/>
    <p:sldId id="562" r:id="rId16"/>
    <p:sldId id="563" r:id="rId17"/>
    <p:sldId id="561" r:id="rId18"/>
    <p:sldId id="564" r:id="rId19"/>
    <p:sldId id="566" r:id="rId20"/>
    <p:sldId id="567" r:id="rId21"/>
    <p:sldId id="568" r:id="rId22"/>
    <p:sldId id="569" r:id="rId23"/>
    <p:sldId id="571" r:id="rId24"/>
    <p:sldId id="572" r:id="rId25"/>
    <p:sldId id="573" r:id="rId26"/>
    <p:sldId id="570" r:id="rId27"/>
    <p:sldId id="574" r:id="rId28"/>
    <p:sldId id="575" r:id="rId29"/>
    <p:sldId id="577" r:id="rId30"/>
    <p:sldId id="578" r:id="rId31"/>
    <p:sldId id="565" r:id="rId32"/>
    <p:sldId id="580" r:id="rId33"/>
    <p:sldId id="581" r:id="rId34"/>
    <p:sldId id="582" r:id="rId35"/>
    <p:sldId id="583" r:id="rId36"/>
    <p:sldId id="584"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2DF"/>
    <a:srgbClr val="00C491"/>
    <a:srgbClr val="00CC99"/>
    <a:srgbClr val="CCFFCC"/>
    <a:srgbClr val="CCFF99"/>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82" d="100"/>
          <a:sy n="82" d="100"/>
        </p:scale>
        <p:origin x="682" y="67"/>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ea typeface="新細明體" pitchFamily="18" charset="-120"/>
              </a:defRPr>
            </a:lvl1pPr>
          </a:lstStyle>
          <a:p>
            <a:pPr>
              <a:defRPr/>
            </a:pPr>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ea typeface="新細明體" pitchFamily="18" charset="-120"/>
              </a:defRPr>
            </a:lvl1pPr>
          </a:lstStyle>
          <a:p>
            <a:pPr>
              <a:defRPr/>
            </a:pPr>
            <a:fld id="{4B7FEE4D-ADA4-4385-BB0A-E33FE6F957C4}" type="datetimeFigureOut">
              <a:rPr lang="zh-TW" altLang="en-US"/>
              <a:pPr>
                <a:defRPr/>
              </a:pPr>
              <a:t>2020/6/16</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TW" altLang="en-US" noProof="0"/>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ea typeface="新細明體" pitchFamily="18" charset="-120"/>
              </a:defRPr>
            </a:lvl1pPr>
          </a:lstStyle>
          <a:p>
            <a:pPr>
              <a:defRPr/>
            </a:pPr>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ea typeface="新細明體" pitchFamily="18" charset="-120"/>
              </a:defRPr>
            </a:lvl1pPr>
          </a:lstStyle>
          <a:p>
            <a:pPr>
              <a:defRPr/>
            </a:pPr>
            <a:fld id="{E6BADA5C-B84D-4695-A2FC-01D7A41D8E50}" type="slidenum">
              <a:rPr lang="zh-TW" altLang="en-US"/>
              <a:pPr>
                <a:defRPr/>
              </a:pPr>
              <a:t>‹#›</a:t>
            </a:fld>
            <a:endParaRPr lang="zh-TW" altLang="en-US"/>
          </a:p>
        </p:txBody>
      </p:sp>
    </p:spTree>
    <p:extLst>
      <p:ext uri="{BB962C8B-B14F-4D97-AF65-F5344CB8AC3E}">
        <p14:creationId xmlns:p14="http://schemas.microsoft.com/office/powerpoint/2010/main" val="41632857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1">
          <a:blip r:embed="rId2" cstate="screen">
            <a:alphaModFix amt="8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700808"/>
            <a:ext cx="9144000" cy="1470025"/>
          </a:xfrm>
          <a:solidFill>
            <a:srgbClr val="FFFFFF">
              <a:alpha val="80000"/>
            </a:srgbClr>
          </a:solidFill>
        </p:spPr>
        <p:txBody>
          <a:bodyPr/>
          <a:lstStyle>
            <a:lvl1pPr algn="ctr">
              <a:defRPr b="1">
                <a:solidFill>
                  <a:schemeClr val="tx1"/>
                </a:solidFill>
              </a:defRPr>
            </a:lvl1pPr>
          </a:lstStyle>
          <a:p>
            <a:r>
              <a:rPr lang="zh-TW" altLang="en-US"/>
              <a:t>按一下以編輯母片標題樣式</a:t>
            </a:r>
            <a:endParaRPr lang="en-GB" dirty="0"/>
          </a:p>
        </p:txBody>
      </p:sp>
      <p:sp>
        <p:nvSpPr>
          <p:cNvPr id="3" name="Subtitle 2"/>
          <p:cNvSpPr>
            <a:spLocks noGrp="1"/>
          </p:cNvSpPr>
          <p:nvPr>
            <p:ph type="subTitle" idx="1"/>
          </p:nvPr>
        </p:nvSpPr>
        <p:spPr>
          <a:xfrm>
            <a:off x="1371600" y="3687167"/>
            <a:ext cx="6400800" cy="1974081"/>
          </a:xfrm>
          <a:noFill/>
        </p:spPr>
        <p:txBody>
          <a:bodyPr>
            <a:normAutofit/>
          </a:bodyPr>
          <a:lstStyle>
            <a:lvl1pPr marL="0" indent="0" algn="ctr">
              <a:buNone/>
              <a:defRPr sz="4000" b="1" cap="none" spc="0" baseline="0">
                <a:ln w="10160">
                  <a:solidFill>
                    <a:srgbClr val="C00000"/>
                  </a:solidFill>
                  <a:prstDash val="solid"/>
                </a:ln>
                <a:solidFill>
                  <a:srgbClr val="FFFFFF"/>
                </a:solidFill>
                <a:effectLst>
                  <a:outerShdw blurRad="50800" dist="38100" dir="18900000" algn="bl" rotWithShape="0">
                    <a:prstClr val="black">
                      <a:alpha val="40000"/>
                    </a:prstClr>
                  </a:outerShdw>
                </a:effectLst>
                <a:ea typeface="標楷體" panose="03000509000000000000" pitchFamily="65"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GB" dirty="0"/>
          </a:p>
        </p:txBody>
      </p:sp>
      <p:sp>
        <p:nvSpPr>
          <p:cNvPr id="4" name="Date Placeholder 3"/>
          <p:cNvSpPr>
            <a:spLocks noGrp="1"/>
          </p:cNvSpPr>
          <p:nvPr>
            <p:ph type="dt" sz="half" idx="10"/>
          </p:nvPr>
        </p:nvSpPr>
        <p:spPr/>
        <p:txBody>
          <a:bodyPr/>
          <a:lstStyle/>
          <a:p>
            <a:fld id="{3876A584-C1FC-48AF-BD08-7AD191A5F956}" type="datetime1">
              <a:rPr lang="en-GB" altLang="zh-TW" smtClean="0"/>
              <a:t>16/06/2020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t>‹#›</a:t>
            </a:fld>
            <a:endParaRPr lang="en-GB"/>
          </a:p>
        </p:txBody>
      </p:sp>
      <p:pic>
        <p:nvPicPr>
          <p:cNvPr id="14" name="圖片 13">
            <a:extLst>
              <a:ext uri="{FF2B5EF4-FFF2-40B4-BE49-F238E27FC236}">
                <a16:creationId xmlns:a16="http://schemas.microsoft.com/office/drawing/2014/main" id="{D030F321-9F8E-4C28-AEDC-DF0E2C52044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63441" y="6397413"/>
            <a:ext cx="1197192" cy="412825"/>
          </a:xfrm>
          <a:prstGeom prst="rect">
            <a:avLst/>
          </a:prstGeom>
        </p:spPr>
      </p:pic>
      <p:sp>
        <p:nvSpPr>
          <p:cNvPr id="15" name="矩形 14">
            <a:extLst>
              <a:ext uri="{FF2B5EF4-FFF2-40B4-BE49-F238E27FC236}">
                <a16:creationId xmlns:a16="http://schemas.microsoft.com/office/drawing/2014/main" id="{2870A37F-FD5A-4C96-A667-E34D75473DDF}"/>
              </a:ext>
            </a:extLst>
          </p:cNvPr>
          <p:cNvSpPr/>
          <p:nvPr/>
        </p:nvSpPr>
        <p:spPr>
          <a:xfrm>
            <a:off x="1693177" y="6390593"/>
            <a:ext cx="6174432" cy="369332"/>
          </a:xfrm>
          <a:prstGeom prst="rect">
            <a:avLst/>
          </a:prstGeom>
        </p:spPr>
        <p:txBody>
          <a:bodyPr wrap="square">
            <a:spAutoFit/>
          </a:bodyPr>
          <a:lstStyle/>
          <a:p>
            <a:r>
              <a:rPr lang="zh-TW" altLang="en-US" b="1" cap="none" spc="0" dirty="0">
                <a:ln w="10160">
                  <a:noFill/>
                  <a:prstDash val="solid"/>
                </a:ln>
                <a:solidFill>
                  <a:srgbClr val="FFFFFF"/>
                </a:solidFill>
                <a:effectLst>
                  <a:outerShdw blurRad="38100" dist="22860" dir="5400000" algn="tl" rotWithShape="0">
                    <a:srgbClr val="000000">
                      <a:alpha val="30000"/>
                    </a:srgbClr>
                  </a:outerShdw>
                </a:effectLst>
                <a:latin typeface="標楷體" panose="03000509000000000000" pitchFamily="65" charset="-120"/>
                <a:ea typeface="標楷體" panose="03000509000000000000" pitchFamily="65" charset="-120"/>
              </a:rPr>
              <a:t>本內容僅供授課使用，禁止提供網路下載、重製或翻印。</a:t>
            </a:r>
          </a:p>
        </p:txBody>
      </p:sp>
    </p:spTree>
    <p:extLst>
      <p:ext uri="{BB962C8B-B14F-4D97-AF65-F5344CB8AC3E}">
        <p14:creationId xmlns:p14="http://schemas.microsoft.com/office/powerpoint/2010/main" val="531738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CA64C960-8660-4E1C-8E80-DE065260FC2E}" type="datetime1">
              <a:rPr lang="en-GB" altLang="zh-TW" smtClean="0"/>
              <a:t>16/06/2020</a:t>
            </a:fld>
            <a:endParaRPr lang="en-GB"/>
          </a:p>
        </p:txBody>
      </p:sp>
      <p:sp>
        <p:nvSpPr>
          <p:cNvPr id="6" name="Footer Placeholder 5"/>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7" name="Slide Number Placeholder 6"/>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312577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GB"/>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4" name="Date Placeholder 3"/>
          <p:cNvSpPr>
            <a:spLocks noGrp="1"/>
          </p:cNvSpPr>
          <p:nvPr>
            <p:ph type="dt" sz="half" idx="10"/>
          </p:nvPr>
        </p:nvSpPr>
        <p:spPr/>
        <p:txBody>
          <a:bodyPr/>
          <a:lstStyle/>
          <a:p>
            <a:fld id="{E23FC655-C91A-49AF-B41F-4FA3215CE17C}" type="datetime1">
              <a:rPr lang="en-GB" altLang="zh-TW" smtClean="0"/>
              <a:t>16/06/2020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3174093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a:t>按一下以編輯母片標題樣式</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4" name="Date Placeholder 3"/>
          <p:cNvSpPr>
            <a:spLocks noGrp="1"/>
          </p:cNvSpPr>
          <p:nvPr>
            <p:ph type="dt" sz="half" idx="10"/>
          </p:nvPr>
        </p:nvSpPr>
        <p:spPr/>
        <p:txBody>
          <a:bodyPr/>
          <a:lstStyle/>
          <a:p>
            <a:fld id="{37F3D526-5261-4967-BDD9-9A9002A16455}" type="datetime1">
              <a:rPr lang="en-GB" altLang="zh-TW" smtClean="0"/>
              <a:t>16/06/2020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272103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zh-TW" altLang="en-US"/>
              <a:t>按一下以編輯母片標題樣式</a:t>
            </a:r>
            <a:endParaRPr lang="en-GB"/>
          </a:p>
        </p:txBody>
      </p:sp>
      <p:sp>
        <p:nvSpPr>
          <p:cNvPr id="3" name="Content Placeholder 2"/>
          <p:cNvSpPr>
            <a:spLocks noGrp="1"/>
          </p:cNvSpPr>
          <p:nvPr>
            <p:ph idx="1"/>
          </p:nvPr>
        </p:nvSpPr>
        <p:spPr>
          <a:noFill/>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GB" dirty="0"/>
          </a:p>
        </p:txBody>
      </p:sp>
      <p:sp>
        <p:nvSpPr>
          <p:cNvPr id="4" name="Date Placeholder 3"/>
          <p:cNvSpPr>
            <a:spLocks noGrp="1"/>
          </p:cNvSpPr>
          <p:nvPr>
            <p:ph type="dt" sz="half" idx="10"/>
          </p:nvPr>
        </p:nvSpPr>
        <p:spPr/>
        <p:txBody>
          <a:bodyPr/>
          <a:lstStyle/>
          <a:p>
            <a:fld id="{D53E0E55-C700-4DA6-B258-9406D14E3294}" type="datetime1">
              <a:rPr lang="en-GB" altLang="zh-TW" smtClean="0"/>
              <a:t>16/06/2020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4093589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例題">
    <p:spTree>
      <p:nvGrpSpPr>
        <p:cNvPr id="1" name=""/>
        <p:cNvGrpSpPr/>
        <p:nvPr/>
      </p:nvGrpSpPr>
      <p:grpSpPr>
        <a:xfrm>
          <a:off x="0" y="0"/>
          <a:ext cx="0" cy="0"/>
          <a:chOff x="0" y="0"/>
          <a:chExt cx="0" cy="0"/>
        </a:xfrm>
      </p:grpSpPr>
      <p:sp>
        <p:nvSpPr>
          <p:cNvPr id="2" name="Title 1"/>
          <p:cNvSpPr>
            <a:spLocks noGrp="1"/>
          </p:cNvSpPr>
          <p:nvPr>
            <p:ph type="title"/>
          </p:nvPr>
        </p:nvSpPr>
        <p:spPr>
          <a:xfrm>
            <a:off x="722313" y="1562869"/>
            <a:ext cx="7772400" cy="786011"/>
          </a:xfrm>
        </p:spPr>
        <p:txBody>
          <a:bodyPr anchor="t"/>
          <a:lstStyle>
            <a:lvl1pPr algn="l">
              <a:defRPr sz="4000" b="1" cap="all">
                <a:solidFill>
                  <a:schemeClr val="accent6"/>
                </a:solidFill>
                <a:effectLst/>
              </a:defRPr>
            </a:lvl1pPr>
          </a:lstStyle>
          <a:p>
            <a:r>
              <a:rPr lang="zh-TW" altLang="en-US"/>
              <a:t>按一下以編輯母片標題樣式</a:t>
            </a:r>
            <a:endParaRPr lang="en-GB" dirty="0"/>
          </a:p>
        </p:txBody>
      </p:sp>
      <p:sp>
        <p:nvSpPr>
          <p:cNvPr id="3" name="Text Placeholder 2"/>
          <p:cNvSpPr>
            <a:spLocks noGrp="1"/>
          </p:cNvSpPr>
          <p:nvPr>
            <p:ph type="body" idx="1" hasCustomPrompt="1"/>
          </p:nvPr>
        </p:nvSpPr>
        <p:spPr>
          <a:xfrm>
            <a:off x="722313" y="2492896"/>
            <a:ext cx="7772400" cy="3744416"/>
          </a:xfrm>
          <a:noFill/>
        </p:spPr>
        <p:txBody>
          <a:bodyPr anchor="t" anchorCtr="0">
            <a:normAutofit/>
          </a:bodyPr>
          <a:lstStyle>
            <a:lvl1pPr marL="0" indent="0">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149F883-3E75-453D-99E5-ABA1BDF1FA53}" type="datetime1">
              <a:rPr lang="en-GB" altLang="zh-TW" smtClean="0"/>
              <a:t>16/06/2020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pPr/>
              <a:t>‹#›</a:t>
            </a:fld>
            <a:endParaRPr lang="en-GB"/>
          </a:p>
        </p:txBody>
      </p:sp>
    </p:spTree>
    <p:extLst>
      <p:ext uri="{BB962C8B-B14F-4D97-AF65-F5344CB8AC3E}">
        <p14:creationId xmlns:p14="http://schemas.microsoft.com/office/powerpoint/2010/main" val="1356952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練習題">
    <p:spTree>
      <p:nvGrpSpPr>
        <p:cNvPr id="1" name=""/>
        <p:cNvGrpSpPr/>
        <p:nvPr/>
      </p:nvGrpSpPr>
      <p:grpSpPr>
        <a:xfrm>
          <a:off x="0" y="0"/>
          <a:ext cx="0" cy="0"/>
          <a:chOff x="0" y="0"/>
          <a:chExt cx="0" cy="0"/>
        </a:xfrm>
      </p:grpSpPr>
      <p:sp>
        <p:nvSpPr>
          <p:cNvPr id="2" name="Title 1"/>
          <p:cNvSpPr>
            <a:spLocks noGrp="1"/>
          </p:cNvSpPr>
          <p:nvPr>
            <p:ph type="title"/>
          </p:nvPr>
        </p:nvSpPr>
        <p:spPr>
          <a:xfrm>
            <a:off x="722313" y="1562869"/>
            <a:ext cx="7772400" cy="786011"/>
          </a:xfrm>
        </p:spPr>
        <p:txBody>
          <a:bodyPr anchor="t"/>
          <a:lstStyle>
            <a:lvl1pPr algn="l">
              <a:defRPr sz="4000" b="1" cap="all">
                <a:solidFill>
                  <a:schemeClr val="accent3"/>
                </a:solidFill>
                <a:effectLst/>
              </a:defRPr>
            </a:lvl1pPr>
          </a:lstStyle>
          <a:p>
            <a:r>
              <a:rPr lang="zh-TW" altLang="en-US"/>
              <a:t>按一下以編輯母片標題樣式</a:t>
            </a:r>
            <a:endParaRPr lang="en-GB" dirty="0"/>
          </a:p>
        </p:txBody>
      </p:sp>
      <p:sp>
        <p:nvSpPr>
          <p:cNvPr id="3" name="Text Placeholder 2"/>
          <p:cNvSpPr>
            <a:spLocks noGrp="1"/>
          </p:cNvSpPr>
          <p:nvPr>
            <p:ph type="body" idx="1" hasCustomPrompt="1"/>
          </p:nvPr>
        </p:nvSpPr>
        <p:spPr>
          <a:xfrm>
            <a:off x="722313" y="2492896"/>
            <a:ext cx="7772400" cy="3744416"/>
          </a:xfrm>
          <a:noFill/>
        </p:spPr>
        <p:txBody>
          <a:bodyPr anchor="t" anchorCtr="0">
            <a:normAutofit/>
          </a:bodyPr>
          <a:lstStyle>
            <a:lvl1pPr marL="0" indent="0">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AA60EE4B-EBEA-42A3-A45C-0FFAE01EFA1C}" type="datetime1">
              <a:rPr lang="en-GB" altLang="zh-TW" smtClean="0"/>
              <a:t>16/06/2020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pPr/>
              <a:t>‹#›</a:t>
            </a:fld>
            <a:endParaRPr lang="en-GB"/>
          </a:p>
        </p:txBody>
      </p:sp>
    </p:spTree>
    <p:extLst>
      <p:ext uri="{BB962C8B-B14F-4D97-AF65-F5344CB8AC3E}">
        <p14:creationId xmlns:p14="http://schemas.microsoft.com/office/powerpoint/2010/main" val="2605045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GB"/>
          </a:p>
        </p:txBody>
      </p:sp>
      <p:sp>
        <p:nvSpPr>
          <p:cNvPr id="3" name="Content Placeholder 2"/>
          <p:cNvSpPr>
            <a:spLocks noGrp="1"/>
          </p:cNvSpPr>
          <p:nvPr>
            <p:ph sz="half" idx="1"/>
          </p:nvPr>
        </p:nvSpPr>
        <p:spPr>
          <a:xfrm>
            <a:off x="457200" y="1340768"/>
            <a:ext cx="4038600" cy="5040560"/>
          </a:xfrm>
          <a:noFill/>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GB" dirty="0"/>
          </a:p>
        </p:txBody>
      </p:sp>
      <p:sp>
        <p:nvSpPr>
          <p:cNvPr id="4" name="Content Placeholder 3"/>
          <p:cNvSpPr>
            <a:spLocks noGrp="1"/>
          </p:cNvSpPr>
          <p:nvPr>
            <p:ph sz="half" idx="2"/>
          </p:nvPr>
        </p:nvSpPr>
        <p:spPr>
          <a:xfrm>
            <a:off x="4648200" y="1340768"/>
            <a:ext cx="4038600" cy="5040560"/>
          </a:xfrm>
          <a:noFill/>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5" name="Date Placeholder 4"/>
          <p:cNvSpPr>
            <a:spLocks noGrp="1"/>
          </p:cNvSpPr>
          <p:nvPr>
            <p:ph type="dt" sz="half" idx="10"/>
          </p:nvPr>
        </p:nvSpPr>
        <p:spPr/>
        <p:txBody>
          <a:bodyPr/>
          <a:lstStyle/>
          <a:p>
            <a:fld id="{80F28517-4203-44CB-8740-9D24CC21A7A5}" type="datetime1">
              <a:rPr lang="en-GB" altLang="zh-TW" smtClean="0"/>
              <a:t>16/06/2020</a:t>
            </a:fld>
            <a:endParaRPr lang="en-GB"/>
          </a:p>
        </p:txBody>
      </p:sp>
      <p:sp>
        <p:nvSpPr>
          <p:cNvPr id="6" name="Footer Placeholder 5"/>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7" name="Slide Number Placeholder 6"/>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594853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7" name="Date Placeholder 6"/>
          <p:cNvSpPr>
            <a:spLocks noGrp="1"/>
          </p:cNvSpPr>
          <p:nvPr>
            <p:ph type="dt" sz="half" idx="10"/>
          </p:nvPr>
        </p:nvSpPr>
        <p:spPr/>
        <p:txBody>
          <a:bodyPr/>
          <a:lstStyle/>
          <a:p>
            <a:fld id="{6F381239-D21B-402C-B5E2-054743AB48DE}" type="datetime1">
              <a:rPr lang="en-GB" altLang="zh-TW" smtClean="0"/>
              <a:t>16/06/2020</a:t>
            </a:fld>
            <a:endParaRPr lang="en-GB"/>
          </a:p>
        </p:txBody>
      </p:sp>
      <p:sp>
        <p:nvSpPr>
          <p:cNvPr id="8" name="Footer Placeholder 7"/>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9" name="Slide Number Placeholder 8"/>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2708394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GB"/>
          </a:p>
        </p:txBody>
      </p:sp>
      <p:sp>
        <p:nvSpPr>
          <p:cNvPr id="3" name="Date Placeholder 2"/>
          <p:cNvSpPr>
            <a:spLocks noGrp="1"/>
          </p:cNvSpPr>
          <p:nvPr>
            <p:ph type="dt" sz="half" idx="10"/>
          </p:nvPr>
        </p:nvSpPr>
        <p:spPr/>
        <p:txBody>
          <a:bodyPr/>
          <a:lstStyle/>
          <a:p>
            <a:fld id="{6A1BA2F6-6649-4456-B1F3-C843A7A317F2}" type="datetime1">
              <a:rPr lang="en-GB" altLang="zh-TW" smtClean="0"/>
              <a:t>16/06/2020</a:t>
            </a:fld>
            <a:endParaRPr lang="en-GB"/>
          </a:p>
        </p:txBody>
      </p:sp>
      <p:sp>
        <p:nvSpPr>
          <p:cNvPr id="4" name="Footer Placeholder 3"/>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5" name="Slide Number Placeholder 4"/>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3688939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1F6C0-EE8D-41AA-9CFC-0CFA18224901}" type="datetime1">
              <a:rPr lang="en-GB" altLang="zh-TW" smtClean="0"/>
              <a:t>16/06/2020</a:t>
            </a:fld>
            <a:endParaRPr lang="en-GB"/>
          </a:p>
        </p:txBody>
      </p:sp>
      <p:sp>
        <p:nvSpPr>
          <p:cNvPr id="3" name="Footer Placeholder 2"/>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4" name="Slide Number Placeholder 3"/>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1816755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8943B7B9-E634-47B6-8FDC-DBFBA782FB76}" type="datetime1">
              <a:rPr lang="en-GB" altLang="zh-TW" smtClean="0"/>
              <a:t>16/06/2020</a:t>
            </a:fld>
            <a:endParaRPr lang="en-GB"/>
          </a:p>
        </p:txBody>
      </p:sp>
      <p:sp>
        <p:nvSpPr>
          <p:cNvPr id="6" name="Footer Placeholder 5"/>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7" name="Slide Number Placeholder 6"/>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3017726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E4EA4B9-35B9-40E5-95AA-90241BA1F8D5}"/>
              </a:ext>
            </a:extLst>
          </p:cNvPr>
          <p:cNvSpPr/>
          <p:nvPr/>
        </p:nvSpPr>
        <p:spPr>
          <a:xfrm>
            <a:off x="0" y="0"/>
            <a:ext cx="8028384" cy="126876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TW" altLang="en-US"/>
          </a:p>
        </p:txBody>
      </p:sp>
      <p:sp>
        <p:nvSpPr>
          <p:cNvPr id="3" name="Text Placeholder 2"/>
          <p:cNvSpPr>
            <a:spLocks noGrp="1"/>
          </p:cNvSpPr>
          <p:nvPr>
            <p:ph type="body" idx="1"/>
          </p:nvPr>
        </p:nvSpPr>
        <p:spPr>
          <a:xfrm>
            <a:off x="457200" y="1340768"/>
            <a:ext cx="8229600" cy="5015582"/>
          </a:xfrm>
          <a:prstGeom prst="rect">
            <a:avLst/>
          </a:prstGeom>
          <a:solidFill>
            <a:schemeClr val="bg1"/>
          </a:solidFill>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dirty="0"/>
          </a:p>
        </p:txBody>
      </p:sp>
      <p:sp>
        <p:nvSpPr>
          <p:cNvPr id="4" name="Date Placeholder 3"/>
          <p:cNvSpPr>
            <a:spLocks noGrp="1"/>
          </p:cNvSpPr>
          <p:nvPr>
            <p:ph type="dt" sz="half" idx="2"/>
          </p:nvPr>
        </p:nvSpPr>
        <p:spPr>
          <a:xfrm>
            <a:off x="1666874" y="6381328"/>
            <a:ext cx="1392957" cy="365125"/>
          </a:xfrm>
          <a:prstGeom prst="rect">
            <a:avLst/>
          </a:prstGeom>
        </p:spPr>
        <p:txBody>
          <a:bodyPr vert="horz" lIns="91440" tIns="45720" rIns="91440" bIns="45720" rtlCol="0" anchor="ctr"/>
          <a:lstStyle>
            <a:lvl1pPr algn="l">
              <a:defRPr sz="1200" b="1">
                <a:solidFill>
                  <a:schemeClr val="tx1"/>
                </a:solidFill>
              </a:defRPr>
            </a:lvl1pPr>
          </a:lstStyle>
          <a:p>
            <a:fld id="{536F0E14-6D18-4FC5-B3C7-9636FBCBEBF9}" type="datetime1">
              <a:rPr lang="en-GB" altLang="zh-TW" smtClean="0"/>
              <a:t>16/06/2020</a:t>
            </a:fld>
            <a:endParaRPr lang="en-GB"/>
          </a:p>
        </p:txBody>
      </p:sp>
      <p:sp>
        <p:nvSpPr>
          <p:cNvPr id="5" name="Footer Placeholder 4"/>
          <p:cNvSpPr>
            <a:spLocks noGrp="1"/>
          </p:cNvSpPr>
          <p:nvPr>
            <p:ph type="ftr" sz="quarter" idx="3"/>
          </p:nvPr>
        </p:nvSpPr>
        <p:spPr>
          <a:xfrm>
            <a:off x="3124200" y="6381328"/>
            <a:ext cx="2895600" cy="365125"/>
          </a:xfrm>
          <a:prstGeom prst="rect">
            <a:avLst/>
          </a:prstGeom>
        </p:spPr>
        <p:txBody>
          <a:bodyPr vert="horz" lIns="91440" tIns="45720" rIns="91440" bIns="45720" rtlCol="0" anchor="ctr"/>
          <a:lstStyle>
            <a:lvl1pPr algn="ctr">
              <a:defRPr sz="1200" b="1">
                <a:solidFill>
                  <a:schemeClr val="tx1"/>
                </a:solidFill>
              </a:defRPr>
            </a:lvl1pPr>
          </a:lstStyle>
          <a:p>
            <a:r>
              <a:rPr lang="zh-TW" altLang="en-US"/>
              <a:t>第</a:t>
            </a:r>
            <a:r>
              <a:rPr lang="en-US" altLang="zh-TW"/>
              <a:t>17</a:t>
            </a:r>
            <a:r>
              <a:rPr lang="zh-TW" altLang="en-US"/>
              <a:t>章 聲</a:t>
            </a:r>
            <a:endParaRPr lang="en-GB"/>
          </a:p>
        </p:txBody>
      </p:sp>
      <p:sp>
        <p:nvSpPr>
          <p:cNvPr id="6" name="Slide Number Placeholder 5"/>
          <p:cNvSpPr>
            <a:spLocks noGrp="1"/>
          </p:cNvSpPr>
          <p:nvPr>
            <p:ph type="sldNum" sz="quarter" idx="4"/>
          </p:nvPr>
        </p:nvSpPr>
        <p:spPr>
          <a:xfrm>
            <a:off x="6553200" y="6381328"/>
            <a:ext cx="2133600" cy="365125"/>
          </a:xfrm>
          <a:prstGeom prst="rect">
            <a:avLst/>
          </a:prstGeom>
        </p:spPr>
        <p:txBody>
          <a:bodyPr vert="horz" lIns="91440" tIns="45720" rIns="91440" bIns="45720" rtlCol="0" anchor="ctr"/>
          <a:lstStyle>
            <a:lvl1pPr algn="r">
              <a:defRPr sz="1200" b="1">
                <a:solidFill>
                  <a:schemeClr val="tx1"/>
                </a:solidFill>
              </a:defRPr>
            </a:lvl1pPr>
          </a:lstStyle>
          <a:p>
            <a:fld id="{FFF700D2-071F-440E-A3FF-180D34BA4EC8}" type="slidenum">
              <a:rPr lang="en-GB" smtClean="0"/>
              <a:pPr/>
              <a:t>‹#›</a:t>
            </a:fld>
            <a:endParaRPr lang="en-GB"/>
          </a:p>
        </p:txBody>
      </p:sp>
      <p:pic>
        <p:nvPicPr>
          <p:cNvPr id="8" name="圖片 7">
            <a:extLst>
              <a:ext uri="{FF2B5EF4-FFF2-40B4-BE49-F238E27FC236}">
                <a16:creationId xmlns:a16="http://schemas.microsoft.com/office/drawing/2014/main" id="{ED0F328F-BF98-4ECF-A569-D2B5D757F7D0}"/>
              </a:ext>
            </a:extLst>
          </p:cNvPr>
          <p:cNvPicPr>
            <a:picLocks noChangeAspect="1"/>
          </p:cNvPicPr>
          <p:nvPr/>
        </p:nvPicPr>
        <p:blipFill>
          <a:blip r:embed="rId14" cstate="screen">
            <a:extLst>
              <a:ext uri="{28A0092B-C50C-407E-A947-70E740481C1C}">
                <a14:useLocalDpi xmlns:a14="http://schemas.microsoft.com/office/drawing/2010/main"/>
              </a:ext>
            </a:extLst>
          </a:blip>
          <a:srcRect/>
          <a:stretch/>
        </p:blipFill>
        <p:spPr>
          <a:xfrm>
            <a:off x="457200" y="6397413"/>
            <a:ext cx="1209675" cy="412825"/>
          </a:xfrm>
          <a:prstGeom prst="rect">
            <a:avLst/>
          </a:prstGeom>
        </p:spPr>
      </p:pic>
      <p:pic>
        <p:nvPicPr>
          <p:cNvPr id="11" name="圖片 10" descr="一張含有 室外, 建築物, 大, 水 的圖片&#10;&#10;自動產生的描述">
            <a:extLst>
              <a:ext uri="{FF2B5EF4-FFF2-40B4-BE49-F238E27FC236}">
                <a16:creationId xmlns:a16="http://schemas.microsoft.com/office/drawing/2014/main" id="{10B2163E-9017-46C6-B86D-E18E6765BB17}"/>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l="8514" r="21283"/>
          <a:stretch/>
        </p:blipFill>
        <p:spPr>
          <a:xfrm>
            <a:off x="7956376" y="-7385"/>
            <a:ext cx="1187624" cy="1268760"/>
          </a:xfrm>
          <a:prstGeom prst="rect">
            <a:avLst/>
          </a:prstGeom>
        </p:spPr>
      </p:pic>
      <p:sp>
        <p:nvSpPr>
          <p:cNvPr id="2" name="Title Placeholder 1"/>
          <p:cNvSpPr>
            <a:spLocks noGrp="1"/>
          </p:cNvSpPr>
          <p:nvPr>
            <p:ph type="title"/>
          </p:nvPr>
        </p:nvSpPr>
        <p:spPr>
          <a:xfrm>
            <a:off x="457200" y="130622"/>
            <a:ext cx="8229600" cy="994122"/>
          </a:xfrm>
          <a:prstGeom prst="rect">
            <a:avLst/>
          </a:prstGeom>
          <a:noFill/>
          <a:ln>
            <a:noFill/>
          </a:ln>
        </p:spPr>
        <p:txBody>
          <a:bodyPr vert="horz" lIns="91440" tIns="45720" rIns="91440" bIns="45720" rtlCol="0" anchor="ctr">
            <a:normAutofit/>
          </a:bodyPr>
          <a:lstStyle/>
          <a:p>
            <a:r>
              <a:rPr lang="zh-TW" altLang="en-US"/>
              <a:t>按一下以編輯母片標題樣式</a:t>
            </a:r>
            <a:endParaRPr lang="en-GB" dirty="0"/>
          </a:p>
        </p:txBody>
      </p:sp>
      <p:pic>
        <p:nvPicPr>
          <p:cNvPr id="10" name="圖片 9">
            <a:extLst>
              <a:ext uri="{FF2B5EF4-FFF2-40B4-BE49-F238E27FC236}">
                <a16:creationId xmlns:a16="http://schemas.microsoft.com/office/drawing/2014/main" id="{1F21C7BC-85C3-4908-A074-6F3EAACFF682}"/>
              </a:ext>
            </a:extLst>
          </p:cNvPr>
          <p:cNvPicPr>
            <a:picLocks noChangeAspect="1"/>
          </p:cNvPicPr>
          <p:nvPr userDrawn="1"/>
        </p:nvPicPr>
        <p:blipFill>
          <a:blip r:embed="rId14" cstate="screen">
            <a:extLst>
              <a:ext uri="{28A0092B-C50C-407E-A947-70E740481C1C}">
                <a14:useLocalDpi xmlns:a14="http://schemas.microsoft.com/office/drawing/2010/main"/>
              </a:ext>
            </a:extLst>
          </a:blip>
          <a:srcRect/>
          <a:stretch/>
        </p:blipFill>
        <p:spPr>
          <a:xfrm>
            <a:off x="457200" y="6397413"/>
            <a:ext cx="1209675" cy="412825"/>
          </a:xfrm>
          <a:prstGeom prst="rect">
            <a:avLst/>
          </a:prstGeom>
        </p:spPr>
      </p:pic>
    </p:spTree>
    <p:extLst>
      <p:ext uri="{BB962C8B-B14F-4D97-AF65-F5344CB8AC3E}">
        <p14:creationId xmlns:p14="http://schemas.microsoft.com/office/powerpoint/2010/main" val="272685988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Lst>
  <p:hf hdr="0" dt="0"/>
  <p:txStyles>
    <p:titleStyle>
      <a:lvl1pPr algn="ctr" defTabSz="914400" rtl="0" eaLnBrk="1" latinLnBrk="0" hangingPunct="1">
        <a:spcBef>
          <a:spcPct val="0"/>
        </a:spcBef>
        <a:buNone/>
        <a:defRPr sz="4400" b="1" kern="1200" baseline="0">
          <a:solidFill>
            <a:schemeClr val="bg1"/>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mj-cs"/>
        </a:defRPr>
      </a:lvl1pPr>
    </p:titleStyle>
    <p:bodyStyle>
      <a:lvl1pPr marL="342900" indent="-342900" algn="l" defTabSz="914400" rtl="0" eaLnBrk="1" latinLnBrk="0" hangingPunct="1">
        <a:lnSpc>
          <a:spcPts val="3500"/>
        </a:lnSpc>
        <a:spcBef>
          <a:spcPts val="600"/>
        </a:spcBef>
        <a:spcAft>
          <a:spcPts val="600"/>
        </a:spcAft>
        <a:buFont typeface="Wingdings" panose="05000000000000000000" pitchFamily="2" charset="2"/>
        <a:buChar char="Ø"/>
        <a:defRPr sz="2800" kern="1200" baseline="0">
          <a:solidFill>
            <a:schemeClr val="tx1"/>
          </a:solidFill>
          <a:latin typeface="Times New Roman" panose="02020603050405020304" pitchFamily="18" charset="0"/>
          <a:ea typeface="標楷體" panose="03000509000000000000" pitchFamily="65" charset="-120"/>
          <a:cs typeface="+mn-cs"/>
        </a:defRPr>
      </a:lvl1pPr>
      <a:lvl2pPr marL="742950" indent="-285750" algn="l" defTabSz="914400" rtl="0" eaLnBrk="1" latinLnBrk="0" hangingPunct="1">
        <a:lnSpc>
          <a:spcPts val="3500"/>
        </a:lnSpc>
        <a:spcBef>
          <a:spcPts val="600"/>
        </a:spcBef>
        <a:spcAft>
          <a:spcPts val="600"/>
        </a:spcAft>
        <a:buFont typeface="Times New Roman" panose="02020603050405020304" pitchFamily="18" charset="0"/>
        <a:buChar char="‣"/>
        <a:defRPr sz="2800" kern="1200" baseline="0">
          <a:solidFill>
            <a:schemeClr val="tx1"/>
          </a:solidFill>
          <a:latin typeface="Times New Roman" panose="02020603050405020304" pitchFamily="18" charset="0"/>
          <a:ea typeface="標楷體" panose="03000509000000000000" pitchFamily="65" charset="-120"/>
          <a:cs typeface="+mn-cs"/>
        </a:defRPr>
      </a:lvl2pPr>
      <a:lvl3pPr marL="1143000" indent="-228600" algn="l" defTabSz="914400" rtl="0" eaLnBrk="1" latinLnBrk="0" hangingPunct="1">
        <a:lnSpc>
          <a:spcPts val="3500"/>
        </a:lnSpc>
        <a:spcBef>
          <a:spcPts val="600"/>
        </a:spcBef>
        <a:spcAft>
          <a:spcPts val="600"/>
        </a:spcAft>
        <a:buFont typeface="Arial" pitchFamily="34" charset="0"/>
        <a:buChar char="•"/>
        <a:defRPr sz="2400" kern="1200" baseline="0">
          <a:solidFill>
            <a:schemeClr val="tx1"/>
          </a:solidFill>
          <a:latin typeface="Times New Roman" panose="02020603050405020304" pitchFamily="18" charset="0"/>
          <a:ea typeface="標楷體" panose="03000509000000000000" pitchFamily="65" charset="-120"/>
          <a:cs typeface="+mn-cs"/>
        </a:defRPr>
      </a:lvl3pPr>
      <a:lvl4pPr marL="1600200" indent="-228600" algn="l" defTabSz="914400" rtl="0" eaLnBrk="1" latinLnBrk="0" hangingPunct="1">
        <a:lnSpc>
          <a:spcPts val="3500"/>
        </a:lnSpc>
        <a:spcBef>
          <a:spcPts val="600"/>
        </a:spcBef>
        <a:spcAft>
          <a:spcPts val="600"/>
        </a:spcAft>
        <a:buFont typeface="Arial" pitchFamily="34" charset="0"/>
        <a:buChar char="–"/>
        <a:defRPr sz="2000" kern="1200" baseline="0">
          <a:solidFill>
            <a:schemeClr val="tx1"/>
          </a:solidFill>
          <a:latin typeface="Times New Roman" panose="02020603050405020304" pitchFamily="18" charset="0"/>
          <a:ea typeface="標楷體" panose="03000509000000000000" pitchFamily="65" charset="-120"/>
          <a:cs typeface="+mn-cs"/>
        </a:defRPr>
      </a:lvl4pPr>
      <a:lvl5pPr marL="2057400" indent="-228600" algn="l" defTabSz="914400" rtl="0" eaLnBrk="1" latinLnBrk="0" hangingPunct="1">
        <a:lnSpc>
          <a:spcPts val="3500"/>
        </a:lnSpc>
        <a:spcBef>
          <a:spcPts val="600"/>
        </a:spcBef>
        <a:spcAft>
          <a:spcPts val="600"/>
        </a:spcAft>
        <a:buFont typeface="Arial" pitchFamily="34" charset="0"/>
        <a:buChar char="»"/>
        <a:defRPr sz="2000" kern="1200" baseline="0">
          <a:solidFill>
            <a:schemeClr val="tx1"/>
          </a:solidFill>
          <a:latin typeface="Times New Roman" panose="02020603050405020304" pitchFamily="18" charset="0"/>
          <a:ea typeface="標楷體" panose="03000509000000000000" pitchFamily="65"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20363;&#38988;17.1.pdf"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hyperlink" Target="&#20363;&#38988;17.2.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hyperlink" Target="&#20363;&#38988;17.3.pdf"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20363;&#38988;17.4.pdf"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38E167-C255-48B7-BDC0-5A0D473CE32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F9B30F0-252E-4F9E-AAF6-98D20D05F313}"/>
              </a:ext>
            </a:extLst>
          </p:cNvPr>
          <p:cNvSpPr>
            <a:spLocks noGrp="1"/>
          </p:cNvSpPr>
          <p:nvPr>
            <p:ph idx="1"/>
          </p:nvPr>
        </p:nvSpPr>
        <p:spPr>
          <a:xfrm>
            <a:off x="457200" y="2504362"/>
            <a:ext cx="8229600" cy="3851987"/>
          </a:xfrm>
        </p:spPr>
        <p:txBody>
          <a:bodyPr/>
          <a:lstStyle/>
          <a:p>
            <a:pPr marL="0" lvl="0" indent="0">
              <a:lnSpc>
                <a:spcPct val="100000"/>
              </a:lnSpc>
              <a:spcBef>
                <a:spcPts val="0"/>
              </a:spcBef>
              <a:buNone/>
              <a:defRPr/>
            </a:pPr>
            <a:r>
              <a:rPr lang="zh-TW" altLang="en-US" dirty="0">
                <a:solidFill>
                  <a:prstClr val="black"/>
                </a:solidFill>
              </a:rPr>
              <a:t>本教學投影片係屬教科書著作之延伸，亦受著作權法之保護。</a:t>
            </a:r>
            <a:endParaRPr lang="en-US" altLang="zh-TW" dirty="0">
              <a:solidFill>
                <a:prstClr val="black"/>
              </a:solidFill>
            </a:endParaRPr>
          </a:p>
          <a:p>
            <a:pPr marL="0" lvl="0" indent="0">
              <a:lnSpc>
                <a:spcPct val="100000"/>
              </a:lnSpc>
              <a:spcBef>
                <a:spcPts val="0"/>
              </a:spcBef>
              <a:buNone/>
              <a:defRPr/>
            </a:pPr>
            <a:endParaRPr lang="en-US" altLang="zh-TW" dirty="0">
              <a:solidFill>
                <a:prstClr val="black"/>
              </a:solidFill>
            </a:endParaRPr>
          </a:p>
          <a:p>
            <a:pPr marL="0" lvl="0" indent="0">
              <a:lnSpc>
                <a:spcPct val="100000"/>
              </a:lnSpc>
              <a:spcBef>
                <a:spcPts val="0"/>
              </a:spcBef>
              <a:buNone/>
              <a:defRPr/>
            </a:pPr>
            <a:r>
              <a:rPr lang="zh-TW" altLang="en-US" dirty="0">
                <a:solidFill>
                  <a:prstClr val="black"/>
                </a:solidFill>
              </a:rPr>
              <a:t>請依出版社授權使用規範利用本教學資源，非經授權許可不得以影印、拷貝、列印等方法進行重製，亦不得改作、公開展示著作內容，亦請勿對第三人公開傳輸、散布。</a:t>
            </a:r>
            <a:endParaRPr lang="zh-TW" altLang="en-US" dirty="0"/>
          </a:p>
        </p:txBody>
      </p:sp>
      <p:sp>
        <p:nvSpPr>
          <p:cNvPr id="4" name="頁尾版面配置區 3">
            <a:extLst>
              <a:ext uri="{FF2B5EF4-FFF2-40B4-BE49-F238E27FC236}">
                <a16:creationId xmlns:a16="http://schemas.microsoft.com/office/drawing/2014/main" id="{7B16492C-436E-48B0-912A-FE20936E622D}"/>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5" name="投影片編號版面配置區 4">
            <a:extLst>
              <a:ext uri="{FF2B5EF4-FFF2-40B4-BE49-F238E27FC236}">
                <a16:creationId xmlns:a16="http://schemas.microsoft.com/office/drawing/2014/main" id="{1E28DF93-71AB-4893-9391-F5727E8033CD}"/>
              </a:ext>
            </a:extLst>
          </p:cNvPr>
          <p:cNvSpPr>
            <a:spLocks noGrp="1"/>
          </p:cNvSpPr>
          <p:nvPr>
            <p:ph type="sldNum" sz="quarter" idx="12"/>
          </p:nvPr>
        </p:nvSpPr>
        <p:spPr/>
        <p:txBody>
          <a:bodyPr/>
          <a:lstStyle/>
          <a:p>
            <a:fld id="{FFF700D2-071F-440E-A3FF-180D34BA4EC8}" type="slidenum">
              <a:rPr lang="en-GB" smtClean="0"/>
              <a:t>1</a:t>
            </a:fld>
            <a:endParaRPr lang="en-GB"/>
          </a:p>
        </p:txBody>
      </p:sp>
      <p:pic>
        <p:nvPicPr>
          <p:cNvPr id="6" name="圖片 4">
            <a:extLst>
              <a:ext uri="{FF2B5EF4-FFF2-40B4-BE49-F238E27FC236}">
                <a16:creationId xmlns:a16="http://schemas.microsoft.com/office/drawing/2014/main" id="{F7F299D7-567D-4752-B1DC-293FF2FDF8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315790"/>
            <a:ext cx="3711633" cy="997527"/>
          </a:xfrm>
          <a:prstGeom prst="rect">
            <a:avLst/>
          </a:prstGeom>
          <a:solidFill>
            <a:schemeClr val="bg1">
              <a:alpha val="90000"/>
            </a:schemeClr>
          </a:solidFill>
        </p:spPr>
      </p:pic>
    </p:spTree>
    <p:extLst>
      <p:ext uri="{BB962C8B-B14F-4D97-AF65-F5344CB8AC3E}">
        <p14:creationId xmlns:p14="http://schemas.microsoft.com/office/powerpoint/2010/main" val="9381826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58A63B-1869-4E07-946F-A0EF9A6ACF3F}"/>
              </a:ext>
            </a:extLst>
          </p:cNvPr>
          <p:cNvSpPr>
            <a:spLocks noGrp="1"/>
          </p:cNvSpPr>
          <p:nvPr>
            <p:ph type="title"/>
          </p:nvPr>
        </p:nvSpPr>
        <p:spPr/>
        <p:txBody>
          <a:bodyPr/>
          <a:lstStyle/>
          <a:p>
            <a:r>
              <a:rPr lang="en-US" altLang="zh-TW" dirty="0"/>
              <a:t>17.1 </a:t>
            </a:r>
            <a:r>
              <a:rPr lang="zh-TW" altLang="en-US" dirty="0"/>
              <a:t>聲波的性質</a:t>
            </a:r>
          </a:p>
        </p:txBody>
      </p:sp>
      <p:sp>
        <p:nvSpPr>
          <p:cNvPr id="3" name="內容版面配置區 2">
            <a:extLst>
              <a:ext uri="{FF2B5EF4-FFF2-40B4-BE49-F238E27FC236}">
                <a16:creationId xmlns:a16="http://schemas.microsoft.com/office/drawing/2014/main" id="{F4210D3F-71BD-42EF-979E-5EF5E8F0AB05}"/>
              </a:ext>
            </a:extLst>
          </p:cNvPr>
          <p:cNvSpPr>
            <a:spLocks noGrp="1"/>
          </p:cNvSpPr>
          <p:nvPr>
            <p:ph sz="half" idx="1"/>
          </p:nvPr>
        </p:nvSpPr>
        <p:spPr>
          <a:xfrm>
            <a:off x="457200" y="1340768"/>
            <a:ext cx="4402832" cy="5040560"/>
          </a:xfrm>
        </p:spPr>
        <p:txBody>
          <a:bodyPr>
            <a:normAutofit/>
          </a:bodyPr>
          <a:lstStyle/>
          <a:p>
            <a:r>
              <a:rPr lang="zh-TW" altLang="en-US" dirty="0">
                <a:cs typeface="Times New Roman" pitchFamily="18" charset="0"/>
              </a:rPr>
              <a:t>當圓錐膜向後移動產生一</a:t>
            </a:r>
            <a:r>
              <a:rPr lang="zh-TW" altLang="en-US" b="1" dirty="0">
                <a:solidFill>
                  <a:srgbClr val="FF0000"/>
                </a:solidFill>
                <a:cs typeface="Times New Roman" pitchFamily="18" charset="0"/>
              </a:rPr>
              <a:t>稀疏</a:t>
            </a:r>
            <a:r>
              <a:rPr lang="en-US" altLang="zh-TW" dirty="0">
                <a:cs typeface="Times New Roman" pitchFamily="18" charset="0"/>
              </a:rPr>
              <a:t>(rarefaction)</a:t>
            </a:r>
            <a:r>
              <a:rPr lang="zh-TW" altLang="en-US" dirty="0">
                <a:cs typeface="Times New Roman" pitchFamily="18" charset="0"/>
              </a:rPr>
              <a:t>區時，此時本區相對於 </a:t>
            </a:r>
            <a:r>
              <a:rPr lang="en-US" altLang="zh-TW" i="1" dirty="0" err="1">
                <a:cs typeface="Times New Roman" pitchFamily="18" charset="0"/>
              </a:rPr>
              <a:t>P</a:t>
            </a:r>
            <a:r>
              <a:rPr lang="en-US" altLang="zh-TW" baseline="-25000" dirty="0" err="1">
                <a:cs typeface="Times New Roman" pitchFamily="18" charset="0"/>
              </a:rPr>
              <a:t>0</a:t>
            </a:r>
            <a:r>
              <a:rPr lang="en-US" altLang="zh-TW" i="1" dirty="0">
                <a:cs typeface="Times New Roman" pitchFamily="18" charset="0"/>
              </a:rPr>
              <a:t> </a:t>
            </a:r>
            <a:r>
              <a:rPr lang="zh-TW" altLang="en-US" dirty="0">
                <a:cs typeface="Times New Roman" pitchFamily="18" charset="0"/>
              </a:rPr>
              <a:t>少了壓力－ </a:t>
            </a:r>
            <a:r>
              <a:rPr lang="en-US" altLang="zh-TW" dirty="0" err="1">
                <a:cs typeface="Times New Roman" pitchFamily="18" charset="0"/>
              </a:rPr>
              <a:t>Δ</a:t>
            </a:r>
            <a:r>
              <a:rPr lang="en-US" altLang="zh-TW" i="1" dirty="0" err="1">
                <a:cs typeface="Times New Roman" pitchFamily="18" charset="0"/>
              </a:rPr>
              <a:t>P</a:t>
            </a:r>
            <a:r>
              <a:rPr lang="zh-TW" altLang="en-US" dirty="0">
                <a:cs typeface="Times New Roman" pitchFamily="18" charset="0"/>
              </a:rPr>
              <a:t>。分子間的碰撞導致這些壓縮區和稀疏區的傳播，而這正是沿管子傳遞的聲波。</a:t>
            </a:r>
            <a:endParaRPr lang="en-US" altLang="zh-TW" dirty="0">
              <a:cs typeface="Times New Roman" pitchFamily="18" charset="0"/>
            </a:endParaRPr>
          </a:p>
          <a:p>
            <a:r>
              <a:rPr lang="zh-TW" altLang="en-US" dirty="0">
                <a:cs typeface="Times New Roman" pitchFamily="18" charset="0"/>
              </a:rPr>
              <a:t>記住：是波</a:t>
            </a:r>
            <a:r>
              <a:rPr lang="en-US" altLang="zh-TW" dirty="0">
                <a:cs typeface="Times New Roman" pitchFamily="18" charset="0"/>
              </a:rPr>
              <a:t>(</a:t>
            </a:r>
            <a:r>
              <a:rPr lang="zh-TW" altLang="en-US" dirty="0">
                <a:cs typeface="Times New Roman" pitchFamily="18" charset="0"/>
              </a:rPr>
              <a:t>即相對於平衡的擾動</a:t>
            </a:r>
            <a:r>
              <a:rPr lang="en-US" altLang="zh-TW" dirty="0">
                <a:cs typeface="Times New Roman" pitchFamily="18" charset="0"/>
              </a:rPr>
              <a:t>)</a:t>
            </a:r>
            <a:r>
              <a:rPr lang="zh-TW" altLang="en-US" dirty="0">
                <a:cs typeface="Times New Roman" pitchFamily="18" charset="0"/>
              </a:rPr>
              <a:t>而不是分子本身沿管子傳播。</a:t>
            </a:r>
          </a:p>
        </p:txBody>
      </p:sp>
      <p:sp>
        <p:nvSpPr>
          <p:cNvPr id="5" name="頁尾版面配置區 4">
            <a:extLst>
              <a:ext uri="{FF2B5EF4-FFF2-40B4-BE49-F238E27FC236}">
                <a16:creationId xmlns:a16="http://schemas.microsoft.com/office/drawing/2014/main" id="{6F458FF0-0B0A-4B8D-BCED-DC5D5B0C307B}"/>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6" name="投影片編號版面配置區 5">
            <a:extLst>
              <a:ext uri="{FF2B5EF4-FFF2-40B4-BE49-F238E27FC236}">
                <a16:creationId xmlns:a16="http://schemas.microsoft.com/office/drawing/2014/main" id="{C01CB15E-D8F0-414C-84E8-22837384C24B}"/>
              </a:ext>
            </a:extLst>
          </p:cNvPr>
          <p:cNvSpPr>
            <a:spLocks noGrp="1"/>
          </p:cNvSpPr>
          <p:nvPr>
            <p:ph type="sldNum" sz="quarter" idx="12"/>
          </p:nvPr>
        </p:nvSpPr>
        <p:spPr/>
        <p:txBody>
          <a:bodyPr/>
          <a:lstStyle/>
          <a:p>
            <a:fld id="{FFF700D2-071F-440E-A3FF-180D34BA4EC8}" type="slidenum">
              <a:rPr lang="en-GB" smtClean="0"/>
              <a:t>10</a:t>
            </a:fld>
            <a:endParaRPr lang="en-GB"/>
          </a:p>
        </p:txBody>
      </p:sp>
      <p:pic>
        <p:nvPicPr>
          <p:cNvPr id="7" name="內容版面配置區 8">
            <a:extLst>
              <a:ext uri="{FF2B5EF4-FFF2-40B4-BE49-F238E27FC236}">
                <a16:creationId xmlns:a16="http://schemas.microsoft.com/office/drawing/2014/main" id="{623A780A-B332-4A4A-A01B-1F4F0DCE2633}"/>
              </a:ext>
            </a:extLst>
          </p:cNvPr>
          <p:cNvPicPr>
            <a:picLocks noGrp="1" noChangeAspect="1"/>
          </p:cNvPicPr>
          <p:nvPr>
            <p:ph sz="half" idx="2"/>
          </p:nvPr>
        </p:nvPicPr>
        <p:blipFill>
          <a:blip r:embed="rId2"/>
          <a:stretch>
            <a:fillRect/>
          </a:stretch>
        </p:blipFill>
        <p:spPr>
          <a:xfrm>
            <a:off x="4860032" y="1341985"/>
            <a:ext cx="4038600" cy="4873441"/>
          </a:xfrm>
          <a:prstGeom prst="rect">
            <a:avLst/>
          </a:prstGeom>
        </p:spPr>
      </p:pic>
    </p:spTree>
    <p:extLst>
      <p:ext uri="{BB962C8B-B14F-4D97-AF65-F5344CB8AC3E}">
        <p14:creationId xmlns:p14="http://schemas.microsoft.com/office/powerpoint/2010/main" val="217789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ABBC10-B2F6-4087-BB38-D8554A95A6A2}"/>
              </a:ext>
            </a:extLst>
          </p:cNvPr>
          <p:cNvSpPr>
            <a:spLocks noGrp="1"/>
          </p:cNvSpPr>
          <p:nvPr>
            <p:ph type="title"/>
          </p:nvPr>
        </p:nvSpPr>
        <p:spPr/>
        <p:txBody>
          <a:bodyPr/>
          <a:lstStyle/>
          <a:p>
            <a:r>
              <a:rPr lang="en-US" altLang="zh-TW" dirty="0"/>
              <a:t>17.1 </a:t>
            </a:r>
            <a:r>
              <a:rPr lang="zh-TW" altLang="en-US" dirty="0"/>
              <a:t>聲波的性質</a:t>
            </a:r>
          </a:p>
        </p:txBody>
      </p:sp>
      <p:sp>
        <p:nvSpPr>
          <p:cNvPr id="3" name="內容版面配置區 2">
            <a:extLst>
              <a:ext uri="{FF2B5EF4-FFF2-40B4-BE49-F238E27FC236}">
                <a16:creationId xmlns:a16="http://schemas.microsoft.com/office/drawing/2014/main" id="{AB0C7816-2BDE-4726-A529-B7F877C751E5}"/>
              </a:ext>
            </a:extLst>
          </p:cNvPr>
          <p:cNvSpPr>
            <a:spLocks noGrp="1"/>
          </p:cNvSpPr>
          <p:nvPr>
            <p:ph idx="1"/>
          </p:nvPr>
        </p:nvSpPr>
        <p:spPr/>
        <p:txBody>
          <a:bodyPr>
            <a:normAutofit/>
          </a:bodyPr>
          <a:lstStyle/>
          <a:p>
            <a:pPr>
              <a:lnSpc>
                <a:spcPct val="120000"/>
              </a:lnSpc>
            </a:pPr>
            <a:r>
              <a:rPr lang="zh-TW" altLang="en-US" sz="2600" b="1" dirty="0">
                <a:solidFill>
                  <a:srgbClr val="C00000"/>
                </a:solidFill>
                <a:cs typeface="Times New Roman" pitchFamily="18" charset="0"/>
              </a:rPr>
              <a:t>流體內的縱波速度</a:t>
            </a:r>
            <a:r>
              <a:rPr lang="en-US" altLang="zh-TW" sz="2600" dirty="0">
                <a:cs typeface="Times New Roman" pitchFamily="18" charset="0"/>
              </a:rPr>
              <a:t>(</a:t>
            </a:r>
            <a:r>
              <a:rPr lang="en-US" altLang="zh-TW" sz="2600" dirty="0"/>
              <a:t>longitudinal</a:t>
            </a:r>
            <a:r>
              <a:rPr lang="en-US" altLang="zh-TW" sz="2600" dirty="0">
                <a:cs typeface="Times New Roman" pitchFamily="18" charset="0"/>
              </a:rPr>
              <a:t> waves in a fluid)</a:t>
            </a:r>
            <a:r>
              <a:rPr lang="zh-TW" altLang="en-US" sz="2600" dirty="0">
                <a:cs typeface="Times New Roman" pitchFamily="18" charset="0"/>
              </a:rPr>
              <a:t>為</a:t>
            </a:r>
            <a:br>
              <a:rPr lang="en-US" altLang="zh-TW" sz="2600" dirty="0">
                <a:cs typeface="Times New Roman" pitchFamily="18" charset="0"/>
              </a:rPr>
            </a:br>
            <a:endParaRPr lang="en-US" altLang="zh-TW" sz="2600" dirty="0">
              <a:cs typeface="Times New Roman" pitchFamily="18" charset="0"/>
            </a:endParaRPr>
          </a:p>
          <a:p>
            <a:pPr>
              <a:lnSpc>
                <a:spcPct val="120000"/>
              </a:lnSpc>
            </a:pPr>
            <a:r>
              <a:rPr lang="zh-TW" altLang="en-US" sz="2600" dirty="0">
                <a:cs typeface="Times New Roman" pitchFamily="18" charset="0"/>
              </a:rPr>
              <a:t>此處 </a:t>
            </a:r>
            <a:r>
              <a:rPr lang="en-US" altLang="zh-TW" sz="2600" i="1" dirty="0">
                <a:cs typeface="Times New Roman" pitchFamily="18" charset="0"/>
              </a:rPr>
              <a:t>B </a:t>
            </a:r>
            <a:r>
              <a:rPr lang="zh-TW" altLang="en-US" sz="2600" dirty="0">
                <a:cs typeface="Times New Roman" pitchFamily="18" charset="0"/>
              </a:rPr>
              <a:t>是</a:t>
            </a:r>
            <a:r>
              <a:rPr lang="zh-TW" altLang="en-US" sz="2600" b="1" dirty="0">
                <a:solidFill>
                  <a:srgbClr val="C00000"/>
                </a:solidFill>
                <a:cs typeface="Times New Roman" pitchFamily="18" charset="0"/>
              </a:rPr>
              <a:t>體積彈性係數</a:t>
            </a:r>
            <a:r>
              <a:rPr lang="en-US" altLang="zh-TW" sz="2600" dirty="0">
                <a:cs typeface="Times New Roman" pitchFamily="18" charset="0"/>
              </a:rPr>
              <a:t>(bulk modulus)</a:t>
            </a:r>
            <a:r>
              <a:rPr lang="zh-TW" altLang="en-US" sz="2600" dirty="0">
                <a:cs typeface="Times New Roman" pitchFamily="18" charset="0"/>
              </a:rPr>
              <a:t>，定義於 </a:t>
            </a:r>
            <a:r>
              <a:rPr lang="en-US" altLang="zh-TW" sz="2600" dirty="0">
                <a:cs typeface="Times New Roman" pitchFamily="18" charset="0"/>
              </a:rPr>
              <a:t>14.7 </a:t>
            </a:r>
            <a:r>
              <a:rPr lang="zh-TW" altLang="en-US" sz="2600" dirty="0">
                <a:cs typeface="Times New Roman" pitchFamily="18" charset="0"/>
              </a:rPr>
              <a:t>式如下： </a:t>
            </a:r>
            <a:br>
              <a:rPr lang="en-US" altLang="zh-TW" sz="2600" dirty="0">
                <a:cs typeface="Times New Roman" pitchFamily="18" charset="0"/>
              </a:rPr>
            </a:br>
            <a:br>
              <a:rPr lang="en-US" altLang="zh-TW" sz="2600" dirty="0">
                <a:cs typeface="Times New Roman" pitchFamily="18" charset="0"/>
              </a:rPr>
            </a:br>
            <a:r>
              <a:rPr lang="zh-TW" altLang="en-US" sz="2600" dirty="0">
                <a:cs typeface="Times New Roman" pitchFamily="18" charset="0"/>
              </a:rPr>
              <a:t>此處 </a:t>
            </a:r>
            <a:r>
              <a:rPr lang="en-US" altLang="zh-TW" sz="2600" dirty="0" err="1">
                <a:cs typeface="Times New Roman" pitchFamily="18" charset="0"/>
              </a:rPr>
              <a:t>Δ</a:t>
            </a:r>
            <a:r>
              <a:rPr lang="en-US" altLang="zh-TW" sz="2600" i="1" dirty="0" err="1">
                <a:cs typeface="Times New Roman" pitchFamily="18" charset="0"/>
              </a:rPr>
              <a:t>V</a:t>
            </a:r>
            <a:r>
              <a:rPr lang="en-US" altLang="zh-TW" sz="2600" dirty="0">
                <a:cs typeface="Times New Roman" pitchFamily="18" charset="0"/>
              </a:rPr>
              <a:t>/</a:t>
            </a:r>
            <a:r>
              <a:rPr lang="en-US" altLang="zh-TW" sz="2600" i="1" dirty="0">
                <a:cs typeface="Times New Roman" pitchFamily="18" charset="0"/>
              </a:rPr>
              <a:t>V </a:t>
            </a:r>
            <a:r>
              <a:rPr lang="zh-TW" altLang="en-US" sz="2600" dirty="0">
                <a:cs typeface="Times New Roman" pitchFamily="18" charset="0"/>
              </a:rPr>
              <a:t>是指壓力變量 </a:t>
            </a:r>
            <a:r>
              <a:rPr lang="en-US" altLang="zh-TW" sz="2600" dirty="0" err="1">
                <a:cs typeface="Times New Roman" pitchFamily="18" charset="0"/>
              </a:rPr>
              <a:t>Δ</a:t>
            </a:r>
            <a:r>
              <a:rPr lang="en-US" altLang="zh-TW" sz="2600" i="1" dirty="0" err="1">
                <a:cs typeface="Times New Roman" pitchFamily="18" charset="0"/>
              </a:rPr>
              <a:t>P</a:t>
            </a:r>
            <a:r>
              <a:rPr lang="en-US" altLang="zh-TW" sz="2600" i="1" dirty="0">
                <a:cs typeface="Times New Roman" pitchFamily="18" charset="0"/>
              </a:rPr>
              <a:t> </a:t>
            </a:r>
            <a:r>
              <a:rPr lang="zh-TW" altLang="en-US" sz="2600" dirty="0">
                <a:cs typeface="Times New Roman" pitchFamily="18" charset="0"/>
              </a:rPr>
              <a:t>所導致的容積變化率。</a:t>
            </a:r>
            <a:r>
              <a:rPr lang="en-US" altLang="zh-TW" sz="2600" i="1" dirty="0">
                <a:cs typeface="Times New Roman" pitchFamily="18" charset="0"/>
              </a:rPr>
              <a:t>B </a:t>
            </a:r>
            <a:r>
              <a:rPr lang="zh-TW" altLang="en-US" sz="2600" dirty="0">
                <a:cs typeface="Times New Roman" pitchFamily="18" charset="0"/>
              </a:rPr>
              <a:t>的 </a:t>
            </a:r>
            <a:r>
              <a:rPr lang="en-US" altLang="zh-TW" sz="2600" dirty="0">
                <a:cs typeface="Times New Roman" pitchFamily="18" charset="0"/>
              </a:rPr>
              <a:t>SI </a:t>
            </a:r>
            <a:r>
              <a:rPr lang="zh-TW" altLang="en-US" sz="2600" dirty="0">
                <a:cs typeface="Times New Roman" pitchFamily="18" charset="0"/>
              </a:rPr>
              <a:t>單位是 </a:t>
            </a:r>
            <a:r>
              <a:rPr lang="en-US" altLang="zh-TW" sz="2600" dirty="0">
                <a:cs typeface="Times New Roman" pitchFamily="18" charset="0"/>
              </a:rPr>
              <a:t>N/</a:t>
            </a:r>
            <a:r>
              <a:rPr lang="en-US" altLang="zh-TW" sz="2600" dirty="0" err="1">
                <a:cs typeface="Times New Roman" pitchFamily="18" charset="0"/>
              </a:rPr>
              <a:t>m</a:t>
            </a:r>
            <a:r>
              <a:rPr lang="en-US" altLang="zh-TW" sz="2600" baseline="30000" dirty="0" err="1">
                <a:cs typeface="Times New Roman" pitchFamily="18" charset="0"/>
              </a:rPr>
              <a:t>2</a:t>
            </a:r>
            <a:r>
              <a:rPr lang="zh-TW" altLang="en-US" sz="2600" dirty="0">
                <a:cs typeface="Times New Roman" pitchFamily="18" charset="0"/>
              </a:rPr>
              <a:t>，因壓力的正值變化會造成容積 </a:t>
            </a:r>
            <a:r>
              <a:rPr lang="en-US" altLang="zh-TW" sz="2600" i="1" dirty="0">
                <a:cs typeface="Times New Roman" pitchFamily="18" charset="0"/>
              </a:rPr>
              <a:t>V </a:t>
            </a:r>
            <a:r>
              <a:rPr lang="zh-TW" altLang="en-US" sz="2600" dirty="0">
                <a:cs typeface="Times New Roman" pitchFamily="18" charset="0"/>
              </a:rPr>
              <a:t>的負值變化，所以需要負號使 </a:t>
            </a:r>
            <a:r>
              <a:rPr lang="en-US" altLang="zh-TW" sz="2600" i="1" dirty="0">
                <a:cs typeface="Times New Roman" pitchFamily="18" charset="0"/>
              </a:rPr>
              <a:t>B </a:t>
            </a:r>
            <a:r>
              <a:rPr lang="zh-TW" altLang="en-US" sz="2600" dirty="0">
                <a:cs typeface="Times New Roman" pitchFamily="18" charset="0"/>
              </a:rPr>
              <a:t>變為正號。體積彈性係數代表可壓縮介質的彈性程度，如同彈簧的彈力常數</a:t>
            </a:r>
            <a:r>
              <a:rPr lang="en-US" altLang="zh-TW" sz="2600" dirty="0">
                <a:cs typeface="Times New Roman" pitchFamily="18" charset="0"/>
              </a:rPr>
              <a:t>(</a:t>
            </a:r>
            <a:r>
              <a:rPr lang="en-US" altLang="zh-TW" sz="2600" i="1" dirty="0">
                <a:cs typeface="Times New Roman" pitchFamily="18" charset="0"/>
              </a:rPr>
              <a:t>k </a:t>
            </a:r>
            <a:r>
              <a:rPr lang="en-US" altLang="zh-TW" sz="2600" dirty="0">
                <a:cs typeface="Times New Roman" pitchFamily="18" charset="0"/>
              </a:rPr>
              <a:t>= −</a:t>
            </a:r>
            <a:r>
              <a:rPr lang="en-US" altLang="zh-TW" sz="2600" i="1" dirty="0" err="1">
                <a:cs typeface="Times New Roman" pitchFamily="18" charset="0"/>
              </a:rPr>
              <a:t>dF</a:t>
            </a:r>
            <a:r>
              <a:rPr lang="en-US" altLang="zh-TW" sz="2600" dirty="0">
                <a:cs typeface="Times New Roman" pitchFamily="18" charset="0"/>
              </a:rPr>
              <a:t>/</a:t>
            </a:r>
            <a:r>
              <a:rPr lang="en-US" altLang="zh-TW" sz="2600" i="1" dirty="0">
                <a:cs typeface="Times New Roman" pitchFamily="18" charset="0"/>
              </a:rPr>
              <a:t>dx</a:t>
            </a:r>
            <a:r>
              <a:rPr lang="en-US" altLang="zh-TW" sz="2600" dirty="0">
                <a:cs typeface="Times New Roman" pitchFamily="18" charset="0"/>
              </a:rPr>
              <a:t>)</a:t>
            </a:r>
            <a:r>
              <a:rPr lang="zh-TW" altLang="en-US" sz="2600" dirty="0">
                <a:cs typeface="Times New Roman" pitchFamily="18" charset="0"/>
              </a:rPr>
              <a:t>。</a:t>
            </a:r>
            <a:endParaRPr lang="zh-TW" altLang="en-US" sz="2600" dirty="0"/>
          </a:p>
        </p:txBody>
      </p:sp>
      <p:sp>
        <p:nvSpPr>
          <p:cNvPr id="4" name="頁尾版面配置區 3">
            <a:extLst>
              <a:ext uri="{FF2B5EF4-FFF2-40B4-BE49-F238E27FC236}">
                <a16:creationId xmlns:a16="http://schemas.microsoft.com/office/drawing/2014/main" id="{EBF251CB-90C0-423C-8BA5-34343754D8DB}"/>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5" name="投影片編號版面配置區 4">
            <a:extLst>
              <a:ext uri="{FF2B5EF4-FFF2-40B4-BE49-F238E27FC236}">
                <a16:creationId xmlns:a16="http://schemas.microsoft.com/office/drawing/2014/main" id="{13E0978C-AC32-44DE-9739-46C1BD7F369A}"/>
              </a:ext>
            </a:extLst>
          </p:cNvPr>
          <p:cNvSpPr>
            <a:spLocks noGrp="1"/>
          </p:cNvSpPr>
          <p:nvPr>
            <p:ph type="sldNum" sz="quarter" idx="12"/>
          </p:nvPr>
        </p:nvSpPr>
        <p:spPr/>
        <p:txBody>
          <a:bodyPr/>
          <a:lstStyle/>
          <a:p>
            <a:fld id="{FFF700D2-071F-440E-A3FF-180D34BA4EC8}" type="slidenum">
              <a:rPr lang="en-GB" smtClean="0"/>
              <a:t>11</a:t>
            </a:fld>
            <a:endParaRPr lang="en-GB"/>
          </a:p>
        </p:txBody>
      </p:sp>
      <p:pic>
        <p:nvPicPr>
          <p:cNvPr id="6" name="圖片 5">
            <a:extLst>
              <a:ext uri="{FF2B5EF4-FFF2-40B4-BE49-F238E27FC236}">
                <a16:creationId xmlns:a16="http://schemas.microsoft.com/office/drawing/2014/main" id="{5A886772-63CD-47B8-9D6F-4449072D3AF5}"/>
              </a:ext>
            </a:extLst>
          </p:cNvPr>
          <p:cNvPicPr>
            <a:picLocks noChangeAspect="1"/>
          </p:cNvPicPr>
          <p:nvPr/>
        </p:nvPicPr>
        <p:blipFill>
          <a:blip r:embed="rId2"/>
          <a:stretch>
            <a:fillRect/>
          </a:stretch>
        </p:blipFill>
        <p:spPr>
          <a:xfrm>
            <a:off x="2635135" y="1800808"/>
            <a:ext cx="5609273" cy="798671"/>
          </a:xfrm>
          <a:prstGeom prst="rect">
            <a:avLst/>
          </a:prstGeom>
        </p:spPr>
      </p:pic>
      <p:pic>
        <p:nvPicPr>
          <p:cNvPr id="7" name="圖片 6">
            <a:extLst>
              <a:ext uri="{FF2B5EF4-FFF2-40B4-BE49-F238E27FC236}">
                <a16:creationId xmlns:a16="http://schemas.microsoft.com/office/drawing/2014/main" id="{D20F2D7A-CAE8-4F25-9BA3-19AD929B232B}"/>
              </a:ext>
            </a:extLst>
          </p:cNvPr>
          <p:cNvPicPr>
            <a:picLocks noChangeAspect="1"/>
          </p:cNvPicPr>
          <p:nvPr/>
        </p:nvPicPr>
        <p:blipFill>
          <a:blip r:embed="rId3"/>
          <a:stretch>
            <a:fillRect/>
          </a:stretch>
        </p:blipFill>
        <p:spPr>
          <a:xfrm>
            <a:off x="2523693" y="3212976"/>
            <a:ext cx="5720715" cy="746760"/>
          </a:xfrm>
          <a:prstGeom prst="rect">
            <a:avLst/>
          </a:prstGeom>
        </p:spPr>
      </p:pic>
    </p:spTree>
    <p:extLst>
      <p:ext uri="{BB962C8B-B14F-4D97-AF65-F5344CB8AC3E}">
        <p14:creationId xmlns:p14="http://schemas.microsoft.com/office/powerpoint/2010/main" val="1519101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463C2AA0-F3C9-4B99-B1D6-C4984429A29E}"/>
              </a:ext>
            </a:extLst>
          </p:cNvPr>
          <p:cNvSpPr>
            <a:spLocks noGrp="1"/>
          </p:cNvSpPr>
          <p:nvPr>
            <p:ph type="title"/>
          </p:nvPr>
        </p:nvSpPr>
        <p:spPr/>
        <p:txBody>
          <a:bodyPr/>
          <a:lstStyle/>
          <a:p>
            <a:r>
              <a:rPr lang="zh-TW" altLang="en-US" dirty="0"/>
              <a:t>例題 </a:t>
            </a:r>
            <a:r>
              <a:rPr lang="en-US" altLang="zh-TW" dirty="0"/>
              <a:t>17.1</a:t>
            </a:r>
            <a:endParaRPr lang="zh-TW" altLang="en-US" dirty="0"/>
          </a:p>
        </p:txBody>
      </p:sp>
      <p:sp>
        <p:nvSpPr>
          <p:cNvPr id="7" name="文字版面配置區 6">
            <a:extLst>
              <a:ext uri="{FF2B5EF4-FFF2-40B4-BE49-F238E27FC236}">
                <a16:creationId xmlns:a16="http://schemas.microsoft.com/office/drawing/2014/main" id="{D8D2176C-E551-435F-8DFB-1B900B486256}"/>
              </a:ext>
            </a:extLst>
          </p:cNvPr>
          <p:cNvSpPr>
            <a:spLocks noGrp="1"/>
          </p:cNvSpPr>
          <p:nvPr>
            <p:ph type="body" idx="1"/>
          </p:nvPr>
        </p:nvSpPr>
        <p:spPr/>
        <p:txBody>
          <a:bodyPr/>
          <a:lstStyle/>
          <a:p>
            <a:r>
              <a:rPr lang="zh-TW" altLang="en-US" dirty="0">
                <a:cs typeface="Times New Roman" pitchFamily="18" charset="0"/>
              </a:rPr>
              <a:t>計算縱波波速 </a:t>
            </a:r>
            <a:r>
              <a:rPr lang="en-US" altLang="zh-TW" dirty="0">
                <a:cs typeface="Times New Roman" pitchFamily="18" charset="0"/>
              </a:rPr>
              <a:t>(a) </a:t>
            </a:r>
            <a:r>
              <a:rPr lang="zh-TW" altLang="en-US" dirty="0">
                <a:cs typeface="Times New Roman" pitchFamily="18" charset="0"/>
              </a:rPr>
              <a:t>在水中，已知其體積彈性係數為 </a:t>
            </a:r>
            <a:r>
              <a:rPr lang="en-US" altLang="zh-TW" dirty="0">
                <a:cs typeface="Times New Roman" pitchFamily="18" charset="0"/>
              </a:rPr>
              <a:t>2.1 × 10</a:t>
            </a:r>
            <a:r>
              <a:rPr lang="en-US" altLang="zh-TW" baseline="30000" dirty="0">
                <a:cs typeface="Times New Roman" pitchFamily="18" charset="0"/>
              </a:rPr>
              <a:t>9</a:t>
            </a:r>
            <a:r>
              <a:rPr lang="en-US" altLang="zh-TW" dirty="0">
                <a:cs typeface="Times New Roman" pitchFamily="18" charset="0"/>
              </a:rPr>
              <a:t> N/</a:t>
            </a:r>
            <a:r>
              <a:rPr lang="en-US" altLang="zh-TW" dirty="0" err="1">
                <a:cs typeface="Times New Roman" pitchFamily="18" charset="0"/>
              </a:rPr>
              <a:t>m</a:t>
            </a:r>
            <a:r>
              <a:rPr lang="en-US" altLang="zh-TW" baseline="30000" dirty="0" err="1">
                <a:cs typeface="Times New Roman" pitchFamily="18" charset="0"/>
              </a:rPr>
              <a:t>2</a:t>
            </a:r>
            <a:r>
              <a:rPr lang="zh-TW" altLang="en-US" dirty="0">
                <a:cs typeface="Times New Roman" pitchFamily="18" charset="0"/>
              </a:rPr>
              <a:t>，密度為 </a:t>
            </a:r>
            <a:r>
              <a:rPr lang="en-US" altLang="zh-TW" dirty="0">
                <a:cs typeface="Times New Roman" pitchFamily="18" charset="0"/>
              </a:rPr>
              <a:t>10</a:t>
            </a:r>
            <a:r>
              <a:rPr lang="en-US" altLang="zh-TW" baseline="30000" dirty="0">
                <a:cs typeface="Times New Roman" pitchFamily="18" charset="0"/>
              </a:rPr>
              <a:t>3</a:t>
            </a:r>
            <a:r>
              <a:rPr lang="en-US" altLang="zh-TW" dirty="0">
                <a:cs typeface="Times New Roman" pitchFamily="18" charset="0"/>
              </a:rPr>
              <a:t> kg/</a:t>
            </a:r>
            <a:r>
              <a:rPr lang="en-US" altLang="zh-TW" dirty="0" err="1">
                <a:cs typeface="Times New Roman" pitchFamily="18" charset="0"/>
              </a:rPr>
              <a:t>m</a:t>
            </a:r>
            <a:r>
              <a:rPr lang="en-US" altLang="zh-TW" baseline="30000" dirty="0" err="1">
                <a:cs typeface="Times New Roman" pitchFamily="18" charset="0"/>
              </a:rPr>
              <a:t>3</a:t>
            </a:r>
            <a:r>
              <a:rPr lang="zh-TW" altLang="en-US" dirty="0">
                <a:cs typeface="Times New Roman" pitchFamily="18" charset="0"/>
              </a:rPr>
              <a:t>，</a:t>
            </a:r>
            <a:r>
              <a:rPr lang="en-US" altLang="zh-TW" dirty="0">
                <a:cs typeface="Times New Roman" pitchFamily="18" charset="0"/>
              </a:rPr>
              <a:t>(b) </a:t>
            </a:r>
            <a:r>
              <a:rPr lang="zh-TW" altLang="en-US" dirty="0">
                <a:cs typeface="Times New Roman" pitchFamily="18" charset="0"/>
              </a:rPr>
              <a:t>在氣壓為 </a:t>
            </a:r>
            <a:r>
              <a:rPr lang="en-US" altLang="zh-TW" dirty="0">
                <a:cs typeface="Times New Roman" pitchFamily="18" charset="0"/>
              </a:rPr>
              <a:t>1 atm </a:t>
            </a:r>
            <a:r>
              <a:rPr lang="zh-TW" altLang="en-US" dirty="0">
                <a:cs typeface="Times New Roman" pitchFamily="18" charset="0"/>
              </a:rPr>
              <a:t>的空氣中，已知體積彈性係數為 </a:t>
            </a:r>
            <a:r>
              <a:rPr lang="en-US" altLang="zh-TW" i="1" dirty="0">
                <a:cs typeface="Times New Roman" pitchFamily="18" charset="0"/>
              </a:rPr>
              <a:t>B </a:t>
            </a:r>
            <a:r>
              <a:rPr lang="en-US" altLang="zh-TW" dirty="0">
                <a:cs typeface="Times New Roman" pitchFamily="18" charset="0"/>
              </a:rPr>
              <a:t>= 1.41 × 10</a:t>
            </a:r>
            <a:r>
              <a:rPr lang="en-US" altLang="zh-TW" baseline="30000" dirty="0">
                <a:cs typeface="Times New Roman" pitchFamily="18" charset="0"/>
              </a:rPr>
              <a:t>5</a:t>
            </a:r>
            <a:r>
              <a:rPr lang="en-US" altLang="zh-TW" dirty="0">
                <a:cs typeface="Times New Roman" pitchFamily="18" charset="0"/>
              </a:rPr>
              <a:t> N/</a:t>
            </a:r>
            <a:r>
              <a:rPr lang="en-US" altLang="zh-TW" dirty="0" err="1">
                <a:cs typeface="Times New Roman" pitchFamily="18" charset="0"/>
              </a:rPr>
              <a:t>m</a:t>
            </a:r>
            <a:r>
              <a:rPr lang="en-US" altLang="zh-TW" baseline="30000" dirty="0" err="1">
                <a:cs typeface="Times New Roman" pitchFamily="18" charset="0"/>
              </a:rPr>
              <a:t>2</a:t>
            </a:r>
            <a:r>
              <a:rPr lang="en-US" altLang="zh-TW" dirty="0">
                <a:cs typeface="Times New Roman" pitchFamily="18" charset="0"/>
              </a:rPr>
              <a:t> </a:t>
            </a:r>
            <a:r>
              <a:rPr lang="zh-TW" altLang="en-US" dirty="0">
                <a:cs typeface="Times New Roman" pitchFamily="18" charset="0"/>
              </a:rPr>
              <a:t>，密度為 </a:t>
            </a:r>
            <a:r>
              <a:rPr lang="en-US" altLang="zh-TW" dirty="0">
                <a:cs typeface="Times New Roman" pitchFamily="18" charset="0"/>
              </a:rPr>
              <a:t>1.29 kg/</a:t>
            </a:r>
            <a:r>
              <a:rPr lang="en-US" altLang="zh-TW" dirty="0" err="1">
                <a:cs typeface="Times New Roman" pitchFamily="18" charset="0"/>
              </a:rPr>
              <a:t>m</a:t>
            </a:r>
            <a:r>
              <a:rPr lang="en-US" altLang="zh-TW" baseline="30000" dirty="0" err="1">
                <a:cs typeface="Times New Roman" pitchFamily="18" charset="0"/>
              </a:rPr>
              <a:t>3</a:t>
            </a:r>
            <a:r>
              <a:rPr lang="zh-TW" altLang="en-US" dirty="0">
                <a:cs typeface="Times New Roman" pitchFamily="18" charset="0"/>
              </a:rPr>
              <a:t>。</a:t>
            </a:r>
            <a:endParaRPr lang="en-US" altLang="zh-TW" dirty="0">
              <a:cs typeface="Times New Roman" pitchFamily="18" charset="0"/>
            </a:endParaRPr>
          </a:p>
          <a:p>
            <a:endParaRPr lang="zh-TW" altLang="en-US" dirty="0"/>
          </a:p>
        </p:txBody>
      </p:sp>
      <p:sp>
        <p:nvSpPr>
          <p:cNvPr id="4" name="頁尾版面配置區 3">
            <a:extLst>
              <a:ext uri="{FF2B5EF4-FFF2-40B4-BE49-F238E27FC236}">
                <a16:creationId xmlns:a16="http://schemas.microsoft.com/office/drawing/2014/main" id="{6F4A9B39-B755-4BD8-909D-BA259F780919}"/>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5" name="投影片編號版面配置區 4">
            <a:extLst>
              <a:ext uri="{FF2B5EF4-FFF2-40B4-BE49-F238E27FC236}">
                <a16:creationId xmlns:a16="http://schemas.microsoft.com/office/drawing/2014/main" id="{24B32337-2FB1-4662-BBDE-F3680F24492A}"/>
              </a:ext>
            </a:extLst>
          </p:cNvPr>
          <p:cNvSpPr>
            <a:spLocks noGrp="1"/>
          </p:cNvSpPr>
          <p:nvPr>
            <p:ph type="sldNum" sz="quarter" idx="12"/>
          </p:nvPr>
        </p:nvSpPr>
        <p:spPr/>
        <p:txBody>
          <a:bodyPr/>
          <a:lstStyle/>
          <a:p>
            <a:fld id="{FFF700D2-071F-440E-A3FF-180D34BA4EC8}" type="slidenum">
              <a:rPr lang="en-GB" smtClean="0"/>
              <a:t>12</a:t>
            </a:fld>
            <a:endParaRPr lang="en-GB"/>
          </a:p>
        </p:txBody>
      </p:sp>
      <p:sp>
        <p:nvSpPr>
          <p:cNvPr id="8" name="箭號: 有線條的向右箭號 7">
            <a:hlinkClick r:id="rId2" action="ppaction://hlinkfile"/>
            <a:extLst>
              <a:ext uri="{FF2B5EF4-FFF2-40B4-BE49-F238E27FC236}">
                <a16:creationId xmlns:a16="http://schemas.microsoft.com/office/drawing/2014/main" id="{71ADE642-A4A9-4433-9199-16322D1CC00E}"/>
              </a:ext>
            </a:extLst>
          </p:cNvPr>
          <p:cNvSpPr/>
          <p:nvPr/>
        </p:nvSpPr>
        <p:spPr>
          <a:xfrm>
            <a:off x="827584" y="4365104"/>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3982661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9F61230E-0F27-4268-9188-19B3923AB40B}"/>
              </a:ext>
            </a:extLst>
          </p:cNvPr>
          <p:cNvSpPr>
            <a:spLocks noGrp="1"/>
          </p:cNvSpPr>
          <p:nvPr>
            <p:ph type="title"/>
          </p:nvPr>
        </p:nvSpPr>
        <p:spPr/>
        <p:txBody>
          <a:bodyPr/>
          <a:lstStyle/>
          <a:p>
            <a:r>
              <a:rPr lang="zh-TW" altLang="en-US" dirty="0"/>
              <a:t>練習題</a:t>
            </a:r>
            <a:r>
              <a:rPr lang="en-US" altLang="zh-TW" dirty="0"/>
              <a:t>1</a:t>
            </a:r>
            <a:endParaRPr lang="zh-TW" altLang="en-US" dirty="0"/>
          </a:p>
        </p:txBody>
      </p:sp>
      <p:sp>
        <p:nvSpPr>
          <p:cNvPr id="7" name="文字版面配置區 6">
            <a:extLst>
              <a:ext uri="{FF2B5EF4-FFF2-40B4-BE49-F238E27FC236}">
                <a16:creationId xmlns:a16="http://schemas.microsoft.com/office/drawing/2014/main" id="{B6C817D4-19D7-4BE1-9EE0-60CC2128E1C4}"/>
              </a:ext>
            </a:extLst>
          </p:cNvPr>
          <p:cNvSpPr>
            <a:spLocks noGrp="1"/>
          </p:cNvSpPr>
          <p:nvPr>
            <p:ph type="body" idx="1"/>
          </p:nvPr>
        </p:nvSpPr>
        <p:spPr/>
        <p:txBody>
          <a:bodyPr/>
          <a:lstStyle/>
          <a:p>
            <a:r>
              <a:rPr lang="zh-TW" altLang="en-US" dirty="0">
                <a:cs typeface="Times New Roman" pitchFamily="18" charset="0"/>
              </a:rPr>
              <a:t>海豚能發射一頻率 </a:t>
            </a:r>
            <a:r>
              <a:rPr lang="en-US" altLang="zh-TW" dirty="0">
                <a:cs typeface="Times New Roman" pitchFamily="18" charset="0"/>
              </a:rPr>
              <a:t>80 kHz </a:t>
            </a:r>
            <a:r>
              <a:rPr lang="zh-TW" altLang="en-US" dirty="0">
                <a:cs typeface="Times New Roman" pitchFamily="18" charset="0"/>
              </a:rPr>
              <a:t>的聲音訊號。此波 </a:t>
            </a:r>
            <a:r>
              <a:rPr lang="en-US" altLang="zh-TW" dirty="0">
                <a:cs typeface="Times New Roman" pitchFamily="18" charset="0"/>
              </a:rPr>
              <a:t>(a) </a:t>
            </a:r>
            <a:r>
              <a:rPr lang="zh-TW" altLang="en-US" dirty="0">
                <a:cs typeface="Times New Roman" pitchFamily="18" charset="0"/>
              </a:rPr>
              <a:t>在水中；</a:t>
            </a:r>
            <a:r>
              <a:rPr lang="en-US" altLang="zh-TW" dirty="0">
                <a:cs typeface="Times New Roman" pitchFamily="18" charset="0"/>
              </a:rPr>
              <a:t>(b)</a:t>
            </a:r>
            <a:r>
              <a:rPr lang="zh-TW" altLang="en-US" dirty="0"/>
              <a:t>在</a:t>
            </a:r>
            <a:r>
              <a:rPr lang="en-US" altLang="zh-TW" dirty="0" err="1"/>
              <a:t>20°C</a:t>
            </a:r>
            <a:r>
              <a:rPr lang="en-US" altLang="zh-TW" dirty="0"/>
              <a:t> </a:t>
            </a:r>
            <a:r>
              <a:rPr lang="zh-TW" altLang="en-US" dirty="0"/>
              <a:t>的</a:t>
            </a:r>
            <a:r>
              <a:rPr lang="zh-TW" altLang="en-US" dirty="0">
                <a:cs typeface="Times New Roman" pitchFamily="18" charset="0"/>
              </a:rPr>
              <a:t>空氣中之波長為何？</a:t>
            </a:r>
          </a:p>
          <a:p>
            <a:endParaRPr lang="zh-TW" altLang="en-US" dirty="0"/>
          </a:p>
        </p:txBody>
      </p:sp>
      <p:sp>
        <p:nvSpPr>
          <p:cNvPr id="4" name="頁尾版面配置區 3">
            <a:extLst>
              <a:ext uri="{FF2B5EF4-FFF2-40B4-BE49-F238E27FC236}">
                <a16:creationId xmlns:a16="http://schemas.microsoft.com/office/drawing/2014/main" id="{273C15D0-85B5-4C5C-95E8-AB480A7F8355}"/>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5" name="投影片編號版面配置區 4">
            <a:extLst>
              <a:ext uri="{FF2B5EF4-FFF2-40B4-BE49-F238E27FC236}">
                <a16:creationId xmlns:a16="http://schemas.microsoft.com/office/drawing/2014/main" id="{620F4D2D-9D5F-47FD-BAE5-3A0C6BA85E09}"/>
              </a:ext>
            </a:extLst>
          </p:cNvPr>
          <p:cNvSpPr>
            <a:spLocks noGrp="1"/>
          </p:cNvSpPr>
          <p:nvPr>
            <p:ph type="sldNum" sz="quarter" idx="12"/>
          </p:nvPr>
        </p:nvSpPr>
        <p:spPr/>
        <p:txBody>
          <a:bodyPr/>
          <a:lstStyle/>
          <a:p>
            <a:fld id="{FFF700D2-071F-440E-A3FF-180D34BA4EC8}" type="slidenum">
              <a:rPr lang="en-GB" smtClean="0"/>
              <a:pPr/>
              <a:t>13</a:t>
            </a:fld>
            <a:endParaRPr lang="en-GB"/>
          </a:p>
        </p:txBody>
      </p:sp>
    </p:spTree>
    <p:extLst>
      <p:ext uri="{BB962C8B-B14F-4D97-AF65-F5344CB8AC3E}">
        <p14:creationId xmlns:p14="http://schemas.microsoft.com/office/powerpoint/2010/main" val="2002355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3D3EB3-51AC-49A5-A128-AA3B6195F4BC}"/>
              </a:ext>
            </a:extLst>
          </p:cNvPr>
          <p:cNvSpPr>
            <a:spLocks noGrp="1"/>
          </p:cNvSpPr>
          <p:nvPr>
            <p:ph type="title"/>
          </p:nvPr>
        </p:nvSpPr>
        <p:spPr/>
        <p:txBody>
          <a:bodyPr/>
          <a:lstStyle/>
          <a:p>
            <a:r>
              <a:rPr lang="en-US" altLang="zh-TW" dirty="0"/>
              <a:t>17.1 </a:t>
            </a:r>
            <a:r>
              <a:rPr lang="zh-TW" altLang="en-US" dirty="0"/>
              <a:t>聲波的性質</a:t>
            </a:r>
          </a:p>
        </p:txBody>
      </p:sp>
      <p:sp>
        <p:nvSpPr>
          <p:cNvPr id="6" name="內容版面配置區 5">
            <a:extLst>
              <a:ext uri="{FF2B5EF4-FFF2-40B4-BE49-F238E27FC236}">
                <a16:creationId xmlns:a16="http://schemas.microsoft.com/office/drawing/2014/main" id="{555A46F0-82E1-48E0-9D15-0863A013CC0E}"/>
              </a:ext>
            </a:extLst>
          </p:cNvPr>
          <p:cNvSpPr>
            <a:spLocks noGrp="1"/>
          </p:cNvSpPr>
          <p:nvPr>
            <p:ph sz="half" idx="1"/>
          </p:nvPr>
        </p:nvSpPr>
        <p:spPr>
          <a:xfrm>
            <a:off x="457200" y="1340768"/>
            <a:ext cx="4474840" cy="5040560"/>
          </a:xfrm>
        </p:spPr>
        <p:txBody>
          <a:bodyPr>
            <a:normAutofit/>
          </a:bodyPr>
          <a:lstStyle/>
          <a:p>
            <a:r>
              <a:rPr lang="zh-TW" altLang="en-US" dirty="0">
                <a:cs typeface="Times New Roman" pitchFamily="18" charset="0"/>
              </a:rPr>
              <a:t>在討論二維的波或三維的波的傳播時，</a:t>
            </a:r>
            <a:r>
              <a:rPr lang="zh-TW" altLang="en-US" b="1" dirty="0">
                <a:solidFill>
                  <a:srgbClr val="FF0000"/>
                </a:solidFill>
                <a:cs typeface="Times New Roman" pitchFamily="18" charset="0"/>
              </a:rPr>
              <a:t>波前</a:t>
            </a:r>
            <a:r>
              <a:rPr lang="en-US" altLang="zh-TW" dirty="0">
                <a:cs typeface="Times New Roman" pitchFamily="18" charset="0"/>
              </a:rPr>
              <a:t>(wave front)</a:t>
            </a:r>
            <a:r>
              <a:rPr lang="zh-TW" altLang="en-US" dirty="0">
                <a:cs typeface="Times New Roman" pitchFamily="18" charset="0"/>
              </a:rPr>
              <a:t>觀念的引入是非常有用的。例如：當小石頭丟入湖內，由撞擊點擴散出的波是圓形</a:t>
            </a:r>
            <a:r>
              <a:rPr lang="en-US" altLang="zh-TW" dirty="0">
                <a:cs typeface="Times New Roman" pitchFamily="18" charset="0"/>
              </a:rPr>
              <a:t>(</a:t>
            </a:r>
            <a:r>
              <a:rPr lang="zh-TW" altLang="en-US" dirty="0">
                <a:cs typeface="Times New Roman" pitchFamily="18" charset="0"/>
              </a:rPr>
              <a:t>圖</a:t>
            </a:r>
            <a:r>
              <a:rPr lang="en-US" altLang="zh-TW" dirty="0" err="1">
                <a:cs typeface="Times New Roman" pitchFamily="18" charset="0"/>
              </a:rPr>
              <a:t>17.3a</a:t>
            </a:r>
            <a:r>
              <a:rPr lang="en-US" altLang="zh-TW" dirty="0">
                <a:cs typeface="Times New Roman" pitchFamily="18" charset="0"/>
              </a:rPr>
              <a:t>)</a:t>
            </a:r>
            <a:r>
              <a:rPr lang="zh-TW" altLang="en-US" dirty="0">
                <a:cs typeface="Times New Roman" pitchFamily="18" charset="0"/>
              </a:rPr>
              <a:t>。在特定的瞬間一固定位移量的點所聯成的線</a:t>
            </a:r>
            <a:r>
              <a:rPr lang="en-US" altLang="zh-TW" dirty="0">
                <a:cs typeface="Times New Roman" pitchFamily="18" charset="0"/>
              </a:rPr>
              <a:t>(</a:t>
            </a:r>
            <a:r>
              <a:rPr lang="zh-TW" altLang="en-US" dirty="0">
                <a:cs typeface="Times New Roman" pitchFamily="18" charset="0"/>
              </a:rPr>
              <a:t>例如：波峰</a:t>
            </a:r>
            <a:r>
              <a:rPr lang="en-US" altLang="zh-TW" dirty="0">
                <a:cs typeface="Times New Roman" pitchFamily="18" charset="0"/>
              </a:rPr>
              <a:t>)</a:t>
            </a:r>
            <a:r>
              <a:rPr lang="zh-TW" altLang="en-US" dirty="0">
                <a:cs typeface="Times New Roman" pitchFamily="18" charset="0"/>
              </a:rPr>
              <a:t>形成一波前。</a:t>
            </a:r>
            <a:endParaRPr lang="zh-TW" altLang="en-US" dirty="0"/>
          </a:p>
        </p:txBody>
      </p:sp>
      <p:pic>
        <p:nvPicPr>
          <p:cNvPr id="8" name="內容版面配置區 7">
            <a:extLst>
              <a:ext uri="{FF2B5EF4-FFF2-40B4-BE49-F238E27FC236}">
                <a16:creationId xmlns:a16="http://schemas.microsoft.com/office/drawing/2014/main" id="{A5AC37E8-AC56-4F17-B064-F1F3106A5BD9}"/>
              </a:ext>
            </a:extLst>
          </p:cNvPr>
          <p:cNvPicPr>
            <a:picLocks noGrp="1" noChangeAspect="1"/>
          </p:cNvPicPr>
          <p:nvPr>
            <p:ph sz="half" idx="2"/>
          </p:nvPr>
        </p:nvPicPr>
        <p:blipFill>
          <a:blip r:embed="rId2"/>
          <a:stretch>
            <a:fillRect/>
          </a:stretch>
        </p:blipFill>
        <p:spPr>
          <a:xfrm>
            <a:off x="5079682" y="1655445"/>
            <a:ext cx="3607118" cy="3547110"/>
          </a:xfrm>
          <a:prstGeom prst="rect">
            <a:avLst/>
          </a:prstGeom>
        </p:spPr>
      </p:pic>
      <p:sp>
        <p:nvSpPr>
          <p:cNvPr id="4" name="頁尾版面配置區 3">
            <a:extLst>
              <a:ext uri="{FF2B5EF4-FFF2-40B4-BE49-F238E27FC236}">
                <a16:creationId xmlns:a16="http://schemas.microsoft.com/office/drawing/2014/main" id="{7BDA2DE4-7007-4915-A1A9-927CDBC5AFCA}"/>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5" name="投影片編號版面配置區 4">
            <a:extLst>
              <a:ext uri="{FF2B5EF4-FFF2-40B4-BE49-F238E27FC236}">
                <a16:creationId xmlns:a16="http://schemas.microsoft.com/office/drawing/2014/main" id="{3BD86F33-7577-4363-A6AF-4FA33BA1D835}"/>
              </a:ext>
            </a:extLst>
          </p:cNvPr>
          <p:cNvSpPr>
            <a:spLocks noGrp="1"/>
          </p:cNvSpPr>
          <p:nvPr>
            <p:ph type="sldNum" sz="quarter" idx="12"/>
          </p:nvPr>
        </p:nvSpPr>
        <p:spPr/>
        <p:txBody>
          <a:bodyPr/>
          <a:lstStyle/>
          <a:p>
            <a:fld id="{FFF700D2-071F-440E-A3FF-180D34BA4EC8}" type="slidenum">
              <a:rPr lang="en-GB" smtClean="0"/>
              <a:t>14</a:t>
            </a:fld>
            <a:endParaRPr lang="en-GB"/>
          </a:p>
        </p:txBody>
      </p:sp>
      <p:pic>
        <p:nvPicPr>
          <p:cNvPr id="9" name="圖片 8">
            <a:extLst>
              <a:ext uri="{FF2B5EF4-FFF2-40B4-BE49-F238E27FC236}">
                <a16:creationId xmlns:a16="http://schemas.microsoft.com/office/drawing/2014/main" id="{071C8B59-ACA3-4D0B-B8E3-C2083389ABFA}"/>
              </a:ext>
            </a:extLst>
          </p:cNvPr>
          <p:cNvPicPr>
            <a:picLocks noChangeAspect="1"/>
          </p:cNvPicPr>
          <p:nvPr/>
        </p:nvPicPr>
        <p:blipFill>
          <a:blip r:embed="rId3"/>
          <a:stretch>
            <a:fillRect/>
          </a:stretch>
        </p:blipFill>
        <p:spPr>
          <a:xfrm>
            <a:off x="5079682" y="5244543"/>
            <a:ext cx="3507105" cy="706755"/>
          </a:xfrm>
          <a:prstGeom prst="rect">
            <a:avLst/>
          </a:prstGeom>
        </p:spPr>
      </p:pic>
    </p:spTree>
    <p:extLst>
      <p:ext uri="{BB962C8B-B14F-4D97-AF65-F5344CB8AC3E}">
        <p14:creationId xmlns:p14="http://schemas.microsoft.com/office/powerpoint/2010/main" val="438973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3D3EB3-51AC-49A5-A128-AA3B6195F4BC}"/>
              </a:ext>
            </a:extLst>
          </p:cNvPr>
          <p:cNvSpPr>
            <a:spLocks noGrp="1"/>
          </p:cNvSpPr>
          <p:nvPr>
            <p:ph type="title"/>
          </p:nvPr>
        </p:nvSpPr>
        <p:spPr/>
        <p:txBody>
          <a:bodyPr/>
          <a:lstStyle/>
          <a:p>
            <a:r>
              <a:rPr lang="en-US" altLang="zh-TW" dirty="0"/>
              <a:t>17.1 </a:t>
            </a:r>
            <a:r>
              <a:rPr lang="zh-TW" altLang="en-US" dirty="0"/>
              <a:t>聲波的性質</a:t>
            </a:r>
          </a:p>
        </p:txBody>
      </p:sp>
      <p:sp>
        <p:nvSpPr>
          <p:cNvPr id="6" name="內容版面配置區 5">
            <a:extLst>
              <a:ext uri="{FF2B5EF4-FFF2-40B4-BE49-F238E27FC236}">
                <a16:creationId xmlns:a16="http://schemas.microsoft.com/office/drawing/2014/main" id="{555A46F0-82E1-48E0-9D15-0863A013CC0E}"/>
              </a:ext>
            </a:extLst>
          </p:cNvPr>
          <p:cNvSpPr>
            <a:spLocks noGrp="1"/>
          </p:cNvSpPr>
          <p:nvPr>
            <p:ph sz="half" idx="1"/>
          </p:nvPr>
        </p:nvSpPr>
        <p:spPr>
          <a:xfrm>
            <a:off x="457200" y="1340768"/>
            <a:ext cx="4474840" cy="5040560"/>
          </a:xfrm>
        </p:spPr>
        <p:txBody>
          <a:bodyPr>
            <a:normAutofit/>
          </a:bodyPr>
          <a:lstStyle/>
          <a:p>
            <a:r>
              <a:rPr lang="zh-TW" altLang="en-US" dirty="0">
                <a:cs typeface="Times New Roman" pitchFamily="18" charset="0"/>
              </a:rPr>
              <a:t>通常，波前是有</a:t>
            </a:r>
            <a:r>
              <a:rPr lang="zh-TW" altLang="en-US" b="1" dirty="0">
                <a:solidFill>
                  <a:srgbClr val="0070C0"/>
                </a:solidFill>
                <a:cs typeface="Times New Roman" pitchFamily="18" charset="0"/>
              </a:rPr>
              <a:t>相同相位之波函數的點所連成的面或線</a:t>
            </a:r>
            <a:r>
              <a:rPr lang="zh-TW" altLang="en-US" dirty="0">
                <a:cs typeface="Times New Roman" pitchFamily="18" charset="0"/>
              </a:rPr>
              <a:t>。特別重要的是波前若由一點波源發射，所有方向的波都是均勻。這種情形下波前是球面且波源在球心。圖 </a:t>
            </a:r>
            <a:r>
              <a:rPr lang="en-US" altLang="zh-TW" dirty="0" err="1">
                <a:cs typeface="Times New Roman" pitchFamily="18" charset="0"/>
              </a:rPr>
              <a:t>17.3b</a:t>
            </a:r>
            <a:r>
              <a:rPr lang="en-US" altLang="zh-TW" dirty="0">
                <a:cs typeface="Times New Roman" pitchFamily="18" charset="0"/>
              </a:rPr>
              <a:t> </a:t>
            </a:r>
            <a:r>
              <a:rPr lang="zh-TW" altLang="en-US" dirty="0">
                <a:cs typeface="Times New Roman" pitchFamily="18" charset="0"/>
              </a:rPr>
              <a:t>所示只是這些波前的一部分。</a:t>
            </a:r>
            <a:endParaRPr lang="en-US" altLang="zh-TW" dirty="0">
              <a:cs typeface="Times New Roman" pitchFamily="18" charset="0"/>
            </a:endParaRPr>
          </a:p>
        </p:txBody>
      </p:sp>
      <p:sp>
        <p:nvSpPr>
          <p:cNvPr id="4" name="頁尾版面配置區 3">
            <a:extLst>
              <a:ext uri="{FF2B5EF4-FFF2-40B4-BE49-F238E27FC236}">
                <a16:creationId xmlns:a16="http://schemas.microsoft.com/office/drawing/2014/main" id="{7BDA2DE4-7007-4915-A1A9-927CDBC5AFCA}"/>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5" name="投影片編號版面配置區 4">
            <a:extLst>
              <a:ext uri="{FF2B5EF4-FFF2-40B4-BE49-F238E27FC236}">
                <a16:creationId xmlns:a16="http://schemas.microsoft.com/office/drawing/2014/main" id="{3BD86F33-7577-4363-A6AF-4FA33BA1D835}"/>
              </a:ext>
            </a:extLst>
          </p:cNvPr>
          <p:cNvSpPr>
            <a:spLocks noGrp="1"/>
          </p:cNvSpPr>
          <p:nvPr>
            <p:ph type="sldNum" sz="quarter" idx="12"/>
          </p:nvPr>
        </p:nvSpPr>
        <p:spPr/>
        <p:txBody>
          <a:bodyPr/>
          <a:lstStyle/>
          <a:p>
            <a:fld id="{FFF700D2-071F-440E-A3FF-180D34BA4EC8}" type="slidenum">
              <a:rPr lang="en-GB" smtClean="0"/>
              <a:t>15</a:t>
            </a:fld>
            <a:endParaRPr lang="en-GB"/>
          </a:p>
        </p:txBody>
      </p:sp>
      <p:pic>
        <p:nvPicPr>
          <p:cNvPr id="12" name="內容版面配置區 2">
            <a:extLst>
              <a:ext uri="{FF2B5EF4-FFF2-40B4-BE49-F238E27FC236}">
                <a16:creationId xmlns:a16="http://schemas.microsoft.com/office/drawing/2014/main" id="{A3543E8D-F655-4817-8C60-AF367D58E40E}"/>
              </a:ext>
            </a:extLst>
          </p:cNvPr>
          <p:cNvPicPr>
            <a:picLocks noGrp="1" noChangeAspect="1"/>
          </p:cNvPicPr>
          <p:nvPr>
            <p:ph sz="half" idx="2"/>
          </p:nvPr>
        </p:nvPicPr>
        <p:blipFill>
          <a:blip r:embed="rId2"/>
          <a:stretch>
            <a:fillRect/>
          </a:stretch>
        </p:blipFill>
        <p:spPr>
          <a:xfrm>
            <a:off x="5292080" y="1484784"/>
            <a:ext cx="3287078" cy="4073842"/>
          </a:xfrm>
          <a:prstGeom prst="rect">
            <a:avLst/>
          </a:prstGeom>
        </p:spPr>
      </p:pic>
      <p:pic>
        <p:nvPicPr>
          <p:cNvPr id="13" name="圖片 12">
            <a:extLst>
              <a:ext uri="{FF2B5EF4-FFF2-40B4-BE49-F238E27FC236}">
                <a16:creationId xmlns:a16="http://schemas.microsoft.com/office/drawing/2014/main" id="{C1CBD56A-00BB-4490-BC34-D5EB057E4D8F}"/>
              </a:ext>
            </a:extLst>
          </p:cNvPr>
          <p:cNvPicPr>
            <a:picLocks noChangeAspect="1"/>
          </p:cNvPicPr>
          <p:nvPr/>
        </p:nvPicPr>
        <p:blipFill>
          <a:blip r:embed="rId3"/>
          <a:stretch>
            <a:fillRect/>
          </a:stretch>
        </p:blipFill>
        <p:spPr>
          <a:xfrm>
            <a:off x="5072053" y="5653270"/>
            <a:ext cx="3507105" cy="633413"/>
          </a:xfrm>
          <a:prstGeom prst="rect">
            <a:avLst/>
          </a:prstGeom>
        </p:spPr>
      </p:pic>
    </p:spTree>
    <p:extLst>
      <p:ext uri="{BB962C8B-B14F-4D97-AF65-F5344CB8AC3E}">
        <p14:creationId xmlns:p14="http://schemas.microsoft.com/office/powerpoint/2010/main" val="3186596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3D3EB3-51AC-49A5-A128-AA3B6195F4BC}"/>
              </a:ext>
            </a:extLst>
          </p:cNvPr>
          <p:cNvSpPr>
            <a:spLocks noGrp="1"/>
          </p:cNvSpPr>
          <p:nvPr>
            <p:ph type="title"/>
          </p:nvPr>
        </p:nvSpPr>
        <p:spPr/>
        <p:txBody>
          <a:bodyPr/>
          <a:lstStyle/>
          <a:p>
            <a:r>
              <a:rPr lang="en-US" altLang="zh-TW" dirty="0"/>
              <a:t>17.1 </a:t>
            </a:r>
            <a:r>
              <a:rPr lang="zh-TW" altLang="en-US" dirty="0"/>
              <a:t>聲波的性質</a:t>
            </a:r>
          </a:p>
        </p:txBody>
      </p:sp>
      <p:sp>
        <p:nvSpPr>
          <p:cNvPr id="6" name="內容版面配置區 5">
            <a:extLst>
              <a:ext uri="{FF2B5EF4-FFF2-40B4-BE49-F238E27FC236}">
                <a16:creationId xmlns:a16="http://schemas.microsoft.com/office/drawing/2014/main" id="{555A46F0-82E1-48E0-9D15-0863A013CC0E}"/>
              </a:ext>
            </a:extLst>
          </p:cNvPr>
          <p:cNvSpPr>
            <a:spLocks noGrp="1"/>
          </p:cNvSpPr>
          <p:nvPr>
            <p:ph sz="half" idx="1"/>
          </p:nvPr>
        </p:nvSpPr>
        <p:spPr>
          <a:xfrm>
            <a:off x="457200" y="1340768"/>
            <a:ext cx="4474840" cy="5040560"/>
          </a:xfrm>
        </p:spPr>
        <p:txBody>
          <a:bodyPr>
            <a:normAutofit/>
          </a:bodyPr>
          <a:lstStyle/>
          <a:p>
            <a:r>
              <a:rPr lang="zh-TW" altLang="en-US" dirty="0">
                <a:cs typeface="Times New Roman" pitchFamily="18" charset="0"/>
              </a:rPr>
              <a:t>距點波源較遠之距離時波前的曲率變得很小，這些波前基本上變成平面波前</a:t>
            </a:r>
            <a:r>
              <a:rPr lang="en-US" altLang="zh-TW" dirty="0">
                <a:cs typeface="Times New Roman" pitchFamily="18" charset="0"/>
              </a:rPr>
              <a:t>(</a:t>
            </a:r>
            <a:r>
              <a:rPr lang="zh-TW" altLang="en-US" dirty="0">
                <a:cs typeface="Times New Roman" pitchFamily="18" charset="0"/>
              </a:rPr>
              <a:t>圖 </a:t>
            </a:r>
            <a:r>
              <a:rPr lang="en-US" altLang="zh-TW" dirty="0" err="1">
                <a:cs typeface="Times New Roman" pitchFamily="18" charset="0"/>
              </a:rPr>
              <a:t>17.3c</a:t>
            </a:r>
            <a:r>
              <a:rPr lang="en-US" altLang="zh-TW" dirty="0">
                <a:cs typeface="Times New Roman" pitchFamily="18" charset="0"/>
              </a:rPr>
              <a:t>) </a:t>
            </a:r>
            <a:r>
              <a:rPr lang="zh-TW" altLang="en-US" dirty="0">
                <a:cs typeface="Times New Roman" pitchFamily="18" charset="0"/>
              </a:rPr>
              <a:t>。</a:t>
            </a:r>
          </a:p>
        </p:txBody>
      </p:sp>
      <p:sp>
        <p:nvSpPr>
          <p:cNvPr id="4" name="頁尾版面配置區 3">
            <a:extLst>
              <a:ext uri="{FF2B5EF4-FFF2-40B4-BE49-F238E27FC236}">
                <a16:creationId xmlns:a16="http://schemas.microsoft.com/office/drawing/2014/main" id="{7BDA2DE4-7007-4915-A1A9-927CDBC5AFCA}"/>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5" name="投影片編號版面配置區 4">
            <a:extLst>
              <a:ext uri="{FF2B5EF4-FFF2-40B4-BE49-F238E27FC236}">
                <a16:creationId xmlns:a16="http://schemas.microsoft.com/office/drawing/2014/main" id="{3BD86F33-7577-4363-A6AF-4FA33BA1D835}"/>
              </a:ext>
            </a:extLst>
          </p:cNvPr>
          <p:cNvSpPr>
            <a:spLocks noGrp="1"/>
          </p:cNvSpPr>
          <p:nvPr>
            <p:ph type="sldNum" sz="quarter" idx="12"/>
          </p:nvPr>
        </p:nvSpPr>
        <p:spPr/>
        <p:txBody>
          <a:bodyPr/>
          <a:lstStyle/>
          <a:p>
            <a:fld id="{FFF700D2-071F-440E-A3FF-180D34BA4EC8}" type="slidenum">
              <a:rPr lang="en-GB" smtClean="0"/>
              <a:t>16</a:t>
            </a:fld>
            <a:endParaRPr lang="en-GB"/>
          </a:p>
        </p:txBody>
      </p:sp>
      <p:pic>
        <p:nvPicPr>
          <p:cNvPr id="15" name="內容版面配置區 14">
            <a:extLst>
              <a:ext uri="{FF2B5EF4-FFF2-40B4-BE49-F238E27FC236}">
                <a16:creationId xmlns:a16="http://schemas.microsoft.com/office/drawing/2014/main" id="{F0106F31-E0D8-462A-B9CB-F7CE69385BB8}"/>
              </a:ext>
            </a:extLst>
          </p:cNvPr>
          <p:cNvPicPr>
            <a:picLocks noGrp="1" noChangeAspect="1"/>
          </p:cNvPicPr>
          <p:nvPr>
            <p:ph sz="half" idx="2"/>
          </p:nvPr>
        </p:nvPicPr>
        <p:blipFill>
          <a:blip r:embed="rId2"/>
          <a:stretch>
            <a:fillRect/>
          </a:stretch>
        </p:blipFill>
        <p:spPr>
          <a:xfrm>
            <a:off x="5220072" y="1546383"/>
            <a:ext cx="3300413" cy="2860358"/>
          </a:xfrm>
          <a:prstGeom prst="rect">
            <a:avLst/>
          </a:prstGeom>
        </p:spPr>
      </p:pic>
      <p:pic>
        <p:nvPicPr>
          <p:cNvPr id="16" name="圖片 15">
            <a:extLst>
              <a:ext uri="{FF2B5EF4-FFF2-40B4-BE49-F238E27FC236}">
                <a16:creationId xmlns:a16="http://schemas.microsoft.com/office/drawing/2014/main" id="{3F19D992-2315-4B77-85F6-BDC83F4174C0}"/>
              </a:ext>
            </a:extLst>
          </p:cNvPr>
          <p:cNvPicPr>
            <a:picLocks noChangeAspect="1"/>
          </p:cNvPicPr>
          <p:nvPr/>
        </p:nvPicPr>
        <p:blipFill>
          <a:blip r:embed="rId3"/>
          <a:stretch>
            <a:fillRect/>
          </a:stretch>
        </p:blipFill>
        <p:spPr>
          <a:xfrm>
            <a:off x="5203403" y="4564857"/>
            <a:ext cx="3333750" cy="746760"/>
          </a:xfrm>
          <a:prstGeom prst="rect">
            <a:avLst/>
          </a:prstGeom>
        </p:spPr>
      </p:pic>
    </p:spTree>
    <p:extLst>
      <p:ext uri="{BB962C8B-B14F-4D97-AF65-F5344CB8AC3E}">
        <p14:creationId xmlns:p14="http://schemas.microsoft.com/office/powerpoint/2010/main" val="907700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FB8E5F-48D7-4E07-98AC-8718E246449D}"/>
              </a:ext>
            </a:extLst>
          </p:cNvPr>
          <p:cNvSpPr>
            <a:spLocks noGrp="1"/>
          </p:cNvSpPr>
          <p:nvPr>
            <p:ph type="title"/>
          </p:nvPr>
        </p:nvSpPr>
        <p:spPr/>
        <p:txBody>
          <a:bodyPr/>
          <a:lstStyle/>
          <a:p>
            <a:r>
              <a:rPr lang="en-US" altLang="zh-TW" dirty="0"/>
              <a:t>17.2</a:t>
            </a:r>
            <a:r>
              <a:rPr lang="zh-TW" altLang="en-US" dirty="0"/>
              <a:t> 共振駐波</a:t>
            </a:r>
          </a:p>
        </p:txBody>
      </p:sp>
      <p:sp>
        <p:nvSpPr>
          <p:cNvPr id="3" name="內容版面配置區 2">
            <a:extLst>
              <a:ext uri="{FF2B5EF4-FFF2-40B4-BE49-F238E27FC236}">
                <a16:creationId xmlns:a16="http://schemas.microsoft.com/office/drawing/2014/main" id="{37449ABA-BD24-415A-9DE9-73E53BA8A04F}"/>
              </a:ext>
            </a:extLst>
          </p:cNvPr>
          <p:cNvSpPr>
            <a:spLocks noGrp="1"/>
          </p:cNvSpPr>
          <p:nvPr>
            <p:ph idx="1"/>
          </p:nvPr>
        </p:nvSpPr>
        <p:spPr/>
        <p:txBody>
          <a:bodyPr/>
          <a:lstStyle/>
          <a:p>
            <a:pPr>
              <a:lnSpc>
                <a:spcPct val="150000"/>
              </a:lnSpc>
            </a:pPr>
            <a:r>
              <a:rPr lang="zh-TW" altLang="en-US" dirty="0">
                <a:cs typeface="Times New Roman" pitchFamily="18" charset="0"/>
              </a:rPr>
              <a:t>吉他、小提琴，皆是應用弦上</a:t>
            </a:r>
            <a:r>
              <a:rPr lang="zh-TW" altLang="en-US" b="1" dirty="0">
                <a:solidFill>
                  <a:srgbClr val="C00000"/>
                </a:solidFill>
                <a:cs typeface="Times New Roman" pitchFamily="18" charset="0"/>
              </a:rPr>
              <a:t>共振駐波</a:t>
            </a:r>
            <a:r>
              <a:rPr lang="en-US" altLang="zh-TW" dirty="0">
                <a:cs typeface="Times New Roman" pitchFamily="18" charset="0"/>
              </a:rPr>
              <a:t>(resonant standing sound waves)</a:t>
            </a:r>
            <a:r>
              <a:rPr lang="zh-TW" altLang="en-US" dirty="0">
                <a:cs typeface="Times New Roman" pitchFamily="18" charset="0"/>
              </a:rPr>
              <a:t>的例子。</a:t>
            </a:r>
            <a:endParaRPr lang="en-US" altLang="zh-TW" dirty="0">
              <a:cs typeface="Times New Roman" pitchFamily="18" charset="0"/>
            </a:endParaRPr>
          </a:p>
          <a:p>
            <a:pPr>
              <a:lnSpc>
                <a:spcPct val="150000"/>
              </a:lnSpc>
            </a:pPr>
            <a:r>
              <a:rPr lang="zh-TW" altLang="en-US" dirty="0">
                <a:cs typeface="Times New Roman" pitchFamily="18" charset="0"/>
              </a:rPr>
              <a:t>共振駐波也能在空氣柱中形成。例如：在風琴音管、笛子及其他木管樂器。</a:t>
            </a:r>
            <a:endParaRPr lang="en-US" altLang="zh-TW" dirty="0">
              <a:cs typeface="Times New Roman" pitchFamily="18" charset="0"/>
            </a:endParaRPr>
          </a:p>
          <a:p>
            <a:pPr>
              <a:lnSpc>
                <a:spcPct val="150000"/>
              </a:lnSpc>
            </a:pPr>
            <a:r>
              <a:rPr lang="zh-TW" altLang="en-US" dirty="0">
                <a:cs typeface="Times New Roman" pitchFamily="18" charset="0"/>
              </a:rPr>
              <a:t>因為聲波可被管子的封閉端和開口端反射。在一</a:t>
            </a:r>
            <a:r>
              <a:rPr lang="zh-TW" altLang="en-US" b="1" dirty="0">
                <a:solidFill>
                  <a:srgbClr val="C00000"/>
                </a:solidFill>
                <a:cs typeface="Times New Roman" pitchFamily="18" charset="0"/>
              </a:rPr>
              <a:t>開管</a:t>
            </a:r>
            <a:r>
              <a:rPr lang="en-US" altLang="zh-TW" dirty="0">
                <a:cs typeface="Times New Roman" pitchFamily="18" charset="0"/>
              </a:rPr>
              <a:t>(open pipe)</a:t>
            </a:r>
            <a:r>
              <a:rPr lang="zh-TW" altLang="en-US" dirty="0">
                <a:cs typeface="Times New Roman" pitchFamily="18" charset="0"/>
              </a:rPr>
              <a:t>兩端都開放。但若在一</a:t>
            </a:r>
            <a:r>
              <a:rPr lang="zh-TW" altLang="en-US" b="1" dirty="0">
                <a:solidFill>
                  <a:srgbClr val="C00000"/>
                </a:solidFill>
                <a:cs typeface="Times New Roman" pitchFamily="18" charset="0"/>
              </a:rPr>
              <a:t>閉管</a:t>
            </a:r>
            <a:r>
              <a:rPr lang="en-US" altLang="zh-TW" dirty="0">
                <a:cs typeface="Times New Roman" pitchFamily="18" charset="0"/>
              </a:rPr>
              <a:t>(closed pipe)</a:t>
            </a:r>
            <a:r>
              <a:rPr lang="zh-TW" altLang="en-US" dirty="0">
                <a:cs typeface="Times New Roman" pitchFamily="18" charset="0"/>
              </a:rPr>
              <a:t>僅一端被封閉。</a:t>
            </a:r>
            <a:endParaRPr lang="en-US" altLang="zh-TW" dirty="0">
              <a:cs typeface="Times New Roman" pitchFamily="18" charset="0"/>
            </a:endParaRPr>
          </a:p>
        </p:txBody>
      </p:sp>
      <p:sp>
        <p:nvSpPr>
          <p:cNvPr id="4" name="頁尾版面配置區 3">
            <a:extLst>
              <a:ext uri="{FF2B5EF4-FFF2-40B4-BE49-F238E27FC236}">
                <a16:creationId xmlns:a16="http://schemas.microsoft.com/office/drawing/2014/main" id="{DB4106E5-2BD9-47E7-87C9-45F56FF3E60C}"/>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5" name="投影片編號版面配置區 4">
            <a:extLst>
              <a:ext uri="{FF2B5EF4-FFF2-40B4-BE49-F238E27FC236}">
                <a16:creationId xmlns:a16="http://schemas.microsoft.com/office/drawing/2014/main" id="{1E464CFF-4376-4DB8-B335-3A6F8FED6049}"/>
              </a:ext>
            </a:extLst>
          </p:cNvPr>
          <p:cNvSpPr>
            <a:spLocks noGrp="1"/>
          </p:cNvSpPr>
          <p:nvPr>
            <p:ph type="sldNum" sz="quarter" idx="12"/>
          </p:nvPr>
        </p:nvSpPr>
        <p:spPr/>
        <p:txBody>
          <a:bodyPr/>
          <a:lstStyle/>
          <a:p>
            <a:fld id="{FFF700D2-071F-440E-A3FF-180D34BA4EC8}" type="slidenum">
              <a:rPr lang="en-GB" smtClean="0"/>
              <a:t>17</a:t>
            </a:fld>
            <a:endParaRPr lang="en-GB"/>
          </a:p>
        </p:txBody>
      </p:sp>
    </p:spTree>
    <p:extLst>
      <p:ext uri="{BB962C8B-B14F-4D97-AF65-F5344CB8AC3E}">
        <p14:creationId xmlns:p14="http://schemas.microsoft.com/office/powerpoint/2010/main" val="3202250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BA796468-F10C-4B89-9294-83FFBF2FF908}"/>
              </a:ext>
            </a:extLst>
          </p:cNvPr>
          <p:cNvSpPr>
            <a:spLocks noGrp="1"/>
          </p:cNvSpPr>
          <p:nvPr>
            <p:ph type="title"/>
          </p:nvPr>
        </p:nvSpPr>
        <p:spPr/>
        <p:txBody>
          <a:bodyPr/>
          <a:lstStyle/>
          <a:p>
            <a:r>
              <a:rPr lang="en-US" altLang="zh-TW" dirty="0"/>
              <a:t>17.2</a:t>
            </a:r>
            <a:r>
              <a:rPr lang="zh-TW" altLang="en-US" dirty="0"/>
              <a:t> 共振駐波</a:t>
            </a:r>
          </a:p>
        </p:txBody>
      </p:sp>
      <p:sp>
        <p:nvSpPr>
          <p:cNvPr id="3" name="內容版面配置區 2">
            <a:extLst>
              <a:ext uri="{FF2B5EF4-FFF2-40B4-BE49-F238E27FC236}">
                <a16:creationId xmlns:a16="http://schemas.microsoft.com/office/drawing/2014/main" id="{DCE6000F-72C6-4547-BBDD-2FB8B8EBBA80}"/>
              </a:ext>
            </a:extLst>
          </p:cNvPr>
          <p:cNvSpPr>
            <a:spLocks noGrp="1"/>
          </p:cNvSpPr>
          <p:nvPr>
            <p:ph sz="half" idx="1"/>
          </p:nvPr>
        </p:nvSpPr>
        <p:spPr>
          <a:xfrm>
            <a:off x="457200" y="1340768"/>
            <a:ext cx="4906888" cy="5040560"/>
          </a:xfrm>
        </p:spPr>
        <p:txBody>
          <a:bodyPr>
            <a:normAutofit/>
          </a:bodyPr>
          <a:lstStyle/>
          <a:p>
            <a:r>
              <a:rPr lang="zh-TW" altLang="en-US" dirty="0">
                <a:cs typeface="Times New Roman" pitchFamily="18" charset="0"/>
              </a:rPr>
              <a:t>當一壓縮脈波沿管子行進若遇到封閉端，它會反射一壓縮波，而稀疏波則反射一稀疏波。當管子的截面突然發生改變時，聲波也是部分地反射並且部分地透射過去。</a:t>
            </a:r>
          </a:p>
          <a:p>
            <a:r>
              <a:rPr lang="zh-TW" altLang="en-US" dirty="0">
                <a:cs typeface="Times New Roman" pitchFamily="18" charset="0"/>
              </a:rPr>
              <a:t>當一壓縮波到達一開口端時，空氣擴散而形成一稀疏波：因此一壓縮波在開口端會反射一稀疏波。</a:t>
            </a:r>
            <a:endParaRPr lang="en-US" altLang="zh-TW" dirty="0">
              <a:cs typeface="Times New Roman" pitchFamily="18" charset="0"/>
            </a:endParaRPr>
          </a:p>
        </p:txBody>
      </p:sp>
      <p:pic>
        <p:nvPicPr>
          <p:cNvPr id="8" name="內容版面配置區 7">
            <a:extLst>
              <a:ext uri="{FF2B5EF4-FFF2-40B4-BE49-F238E27FC236}">
                <a16:creationId xmlns:a16="http://schemas.microsoft.com/office/drawing/2014/main" id="{216B0A67-0BC3-4C97-9759-2C4C4DF1BB7D}"/>
              </a:ext>
            </a:extLst>
          </p:cNvPr>
          <p:cNvPicPr>
            <a:picLocks noGrp="1" noChangeAspect="1"/>
          </p:cNvPicPr>
          <p:nvPr>
            <p:ph sz="half" idx="2"/>
          </p:nvPr>
        </p:nvPicPr>
        <p:blipFill>
          <a:blip r:embed="rId2"/>
          <a:stretch>
            <a:fillRect/>
          </a:stretch>
        </p:blipFill>
        <p:spPr>
          <a:xfrm>
            <a:off x="5580112" y="1422744"/>
            <a:ext cx="2700338" cy="4660583"/>
          </a:xfrm>
          <a:prstGeom prst="rect">
            <a:avLst/>
          </a:prstGeom>
        </p:spPr>
      </p:pic>
      <p:sp>
        <p:nvSpPr>
          <p:cNvPr id="4" name="頁尾版面配置區 3">
            <a:extLst>
              <a:ext uri="{FF2B5EF4-FFF2-40B4-BE49-F238E27FC236}">
                <a16:creationId xmlns:a16="http://schemas.microsoft.com/office/drawing/2014/main" id="{2B6958B0-304C-4CE4-AFFE-1BB60FC1A69B}"/>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5" name="投影片編號版面配置區 4">
            <a:extLst>
              <a:ext uri="{FF2B5EF4-FFF2-40B4-BE49-F238E27FC236}">
                <a16:creationId xmlns:a16="http://schemas.microsoft.com/office/drawing/2014/main" id="{39D05569-4EE0-40BE-AB40-4AB825E16C38}"/>
              </a:ext>
            </a:extLst>
          </p:cNvPr>
          <p:cNvSpPr>
            <a:spLocks noGrp="1"/>
          </p:cNvSpPr>
          <p:nvPr>
            <p:ph type="sldNum" sz="quarter" idx="12"/>
          </p:nvPr>
        </p:nvSpPr>
        <p:spPr/>
        <p:txBody>
          <a:bodyPr/>
          <a:lstStyle/>
          <a:p>
            <a:fld id="{FFF700D2-071F-440E-A3FF-180D34BA4EC8}" type="slidenum">
              <a:rPr lang="en-GB" smtClean="0"/>
              <a:t>18</a:t>
            </a:fld>
            <a:endParaRPr lang="en-GB"/>
          </a:p>
        </p:txBody>
      </p:sp>
    </p:spTree>
    <p:extLst>
      <p:ext uri="{BB962C8B-B14F-4D97-AF65-F5344CB8AC3E}">
        <p14:creationId xmlns:p14="http://schemas.microsoft.com/office/powerpoint/2010/main" val="3321574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651D35-77A2-42D1-824E-46F50682FCA1}"/>
              </a:ext>
            </a:extLst>
          </p:cNvPr>
          <p:cNvSpPr>
            <a:spLocks noGrp="1"/>
          </p:cNvSpPr>
          <p:nvPr>
            <p:ph type="title"/>
          </p:nvPr>
        </p:nvSpPr>
        <p:spPr/>
        <p:txBody>
          <a:bodyPr/>
          <a:lstStyle/>
          <a:p>
            <a:r>
              <a:rPr lang="en-US" altLang="zh-TW" dirty="0"/>
              <a:t>17.2</a:t>
            </a:r>
            <a:r>
              <a:rPr lang="zh-TW" altLang="en-US" dirty="0"/>
              <a:t> 共振駐波</a:t>
            </a:r>
          </a:p>
        </p:txBody>
      </p:sp>
      <p:sp>
        <p:nvSpPr>
          <p:cNvPr id="3" name="內容版面配置區 2">
            <a:extLst>
              <a:ext uri="{FF2B5EF4-FFF2-40B4-BE49-F238E27FC236}">
                <a16:creationId xmlns:a16="http://schemas.microsoft.com/office/drawing/2014/main" id="{6720F9CB-1A6C-4E75-ACF5-8711F26CC453}"/>
              </a:ext>
            </a:extLst>
          </p:cNvPr>
          <p:cNvSpPr>
            <a:spLocks noGrp="1"/>
          </p:cNvSpPr>
          <p:nvPr>
            <p:ph sz="half" idx="1"/>
          </p:nvPr>
        </p:nvSpPr>
        <p:spPr>
          <a:xfrm>
            <a:off x="457200" y="1340768"/>
            <a:ext cx="4589512" cy="5040560"/>
          </a:xfrm>
        </p:spPr>
        <p:txBody>
          <a:bodyPr/>
          <a:lstStyle/>
          <a:p>
            <a:pPr>
              <a:lnSpc>
                <a:spcPts val="3800"/>
              </a:lnSpc>
              <a:buNone/>
            </a:pPr>
            <a:r>
              <a:rPr lang="zh-TW" altLang="en-US" sz="3200" b="1" dirty="0">
                <a:solidFill>
                  <a:schemeClr val="accent6"/>
                </a:solidFill>
                <a:cs typeface="Times New Roman" pitchFamily="18" charset="0"/>
              </a:rPr>
              <a:t>閉管</a:t>
            </a:r>
            <a:endParaRPr lang="en-US" altLang="zh-TW" sz="3200" b="1" dirty="0">
              <a:solidFill>
                <a:schemeClr val="accent6"/>
              </a:solidFill>
              <a:cs typeface="Times New Roman" pitchFamily="18" charset="0"/>
            </a:endParaRPr>
          </a:p>
          <a:p>
            <a:pPr>
              <a:lnSpc>
                <a:spcPts val="3800"/>
              </a:lnSpc>
            </a:pPr>
            <a:r>
              <a:rPr lang="zh-TW" altLang="en-US" dirty="0">
                <a:cs typeface="Times New Roman" pitchFamily="18" charset="0"/>
              </a:rPr>
              <a:t>圖 </a:t>
            </a:r>
            <a:r>
              <a:rPr lang="en-US" altLang="zh-TW" dirty="0">
                <a:cs typeface="Times New Roman" pitchFamily="18" charset="0"/>
              </a:rPr>
              <a:t>17.4 </a:t>
            </a:r>
            <a:r>
              <a:rPr lang="zh-TW" altLang="en-US" dirty="0">
                <a:cs typeface="Times New Roman" pitchFamily="18" charset="0"/>
              </a:rPr>
              <a:t>表示分子的移動情形，在 </a:t>
            </a:r>
            <a:r>
              <a:rPr lang="en-US" altLang="zh-TW" i="1" dirty="0">
                <a:cs typeface="Times New Roman" pitchFamily="18" charset="0"/>
              </a:rPr>
              <a:t>t </a:t>
            </a:r>
            <a:r>
              <a:rPr lang="en-US" altLang="zh-TW" dirty="0">
                <a:cs typeface="Times New Roman" pitchFamily="18" charset="0"/>
              </a:rPr>
              <a:t>= 0 </a:t>
            </a:r>
            <a:r>
              <a:rPr lang="zh-TW" altLang="en-US" dirty="0">
                <a:cs typeface="Times New Roman" pitchFamily="18" charset="0"/>
              </a:rPr>
              <a:t>時，以實線箭頭表示運動方向；</a:t>
            </a:r>
            <a:endParaRPr lang="en-US" altLang="zh-TW" dirty="0">
              <a:cs typeface="Times New Roman" pitchFamily="18" charset="0"/>
            </a:endParaRPr>
          </a:p>
          <a:p>
            <a:pPr>
              <a:lnSpc>
                <a:spcPts val="3800"/>
              </a:lnSpc>
            </a:pPr>
            <a:r>
              <a:rPr lang="zh-TW" altLang="en-US" dirty="0">
                <a:cs typeface="Times New Roman" pitchFamily="18" charset="0"/>
              </a:rPr>
              <a:t>在 </a:t>
            </a:r>
            <a:r>
              <a:rPr lang="en-US" altLang="zh-TW" i="1" dirty="0">
                <a:cs typeface="Times New Roman" pitchFamily="18" charset="0"/>
              </a:rPr>
              <a:t>t </a:t>
            </a:r>
            <a:r>
              <a:rPr lang="en-US" altLang="zh-TW" dirty="0">
                <a:cs typeface="Times New Roman" pitchFamily="18" charset="0"/>
              </a:rPr>
              <a:t>= </a:t>
            </a:r>
            <a:r>
              <a:rPr lang="en-US" altLang="zh-TW" i="1" dirty="0">
                <a:cs typeface="Times New Roman" pitchFamily="18" charset="0"/>
              </a:rPr>
              <a:t>T</a:t>
            </a:r>
            <a:r>
              <a:rPr lang="en-US" altLang="zh-TW" dirty="0">
                <a:cs typeface="Times New Roman" pitchFamily="18" charset="0"/>
              </a:rPr>
              <a:t>/2 </a:t>
            </a:r>
            <a:r>
              <a:rPr lang="zh-TW" altLang="en-US" dirty="0">
                <a:cs typeface="Times New Roman" pitchFamily="18" charset="0"/>
              </a:rPr>
              <a:t>時，以虛線箭頭表示之，此處 </a:t>
            </a:r>
            <a:r>
              <a:rPr lang="en-US" altLang="zh-TW" i="1" dirty="0">
                <a:cs typeface="Times New Roman" pitchFamily="18" charset="0"/>
              </a:rPr>
              <a:t>T </a:t>
            </a:r>
            <a:r>
              <a:rPr lang="zh-TW" altLang="en-US" dirty="0">
                <a:cs typeface="Times New Roman" pitchFamily="18" charset="0"/>
              </a:rPr>
              <a:t>是週期。</a:t>
            </a:r>
            <a:endParaRPr lang="en-US" altLang="zh-TW" dirty="0">
              <a:cs typeface="Times New Roman" pitchFamily="18" charset="0"/>
            </a:endParaRPr>
          </a:p>
          <a:p>
            <a:endParaRPr lang="zh-TW" altLang="en-US" dirty="0"/>
          </a:p>
        </p:txBody>
      </p:sp>
      <p:pic>
        <p:nvPicPr>
          <p:cNvPr id="7" name="內容版面配置區 6">
            <a:extLst>
              <a:ext uri="{FF2B5EF4-FFF2-40B4-BE49-F238E27FC236}">
                <a16:creationId xmlns:a16="http://schemas.microsoft.com/office/drawing/2014/main" id="{8D49AE10-467C-42D2-97A4-3C2DE81CA5B9}"/>
              </a:ext>
            </a:extLst>
          </p:cNvPr>
          <p:cNvPicPr>
            <a:picLocks noGrp="1" noChangeAspect="1"/>
          </p:cNvPicPr>
          <p:nvPr>
            <p:ph sz="half" idx="2"/>
          </p:nvPr>
        </p:nvPicPr>
        <p:blipFill>
          <a:blip r:embed="rId2"/>
          <a:stretch>
            <a:fillRect/>
          </a:stretch>
        </p:blipFill>
        <p:spPr>
          <a:xfrm>
            <a:off x="5580112" y="1359880"/>
            <a:ext cx="2949759" cy="5040312"/>
          </a:xfrm>
          <a:prstGeom prst="rect">
            <a:avLst/>
          </a:prstGeom>
        </p:spPr>
      </p:pic>
      <p:sp>
        <p:nvSpPr>
          <p:cNvPr id="5" name="頁尾版面配置區 4">
            <a:extLst>
              <a:ext uri="{FF2B5EF4-FFF2-40B4-BE49-F238E27FC236}">
                <a16:creationId xmlns:a16="http://schemas.microsoft.com/office/drawing/2014/main" id="{7933F486-6121-4358-B0BA-2418138F013B}"/>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6" name="投影片編號版面配置區 5">
            <a:extLst>
              <a:ext uri="{FF2B5EF4-FFF2-40B4-BE49-F238E27FC236}">
                <a16:creationId xmlns:a16="http://schemas.microsoft.com/office/drawing/2014/main" id="{FB4894D2-2476-43DC-A8B6-867CD45C5086}"/>
              </a:ext>
            </a:extLst>
          </p:cNvPr>
          <p:cNvSpPr>
            <a:spLocks noGrp="1"/>
          </p:cNvSpPr>
          <p:nvPr>
            <p:ph type="sldNum" sz="quarter" idx="12"/>
          </p:nvPr>
        </p:nvSpPr>
        <p:spPr/>
        <p:txBody>
          <a:bodyPr/>
          <a:lstStyle/>
          <a:p>
            <a:fld id="{FFF700D2-071F-440E-A3FF-180D34BA4EC8}" type="slidenum">
              <a:rPr lang="en-GB" smtClean="0"/>
              <a:t>19</a:t>
            </a:fld>
            <a:endParaRPr lang="en-GB"/>
          </a:p>
        </p:txBody>
      </p:sp>
      <p:pic>
        <p:nvPicPr>
          <p:cNvPr id="8" name="圖片 7">
            <a:extLst>
              <a:ext uri="{FF2B5EF4-FFF2-40B4-BE49-F238E27FC236}">
                <a16:creationId xmlns:a16="http://schemas.microsoft.com/office/drawing/2014/main" id="{E99245BE-31E1-43C8-B934-9DD668D7C62B}"/>
              </a:ext>
            </a:extLst>
          </p:cNvPr>
          <p:cNvPicPr>
            <a:picLocks noChangeAspect="1"/>
          </p:cNvPicPr>
          <p:nvPr/>
        </p:nvPicPr>
        <p:blipFill>
          <a:blip r:embed="rId3"/>
          <a:stretch>
            <a:fillRect/>
          </a:stretch>
        </p:blipFill>
        <p:spPr>
          <a:xfrm>
            <a:off x="2499727" y="5064505"/>
            <a:ext cx="3080385" cy="1337310"/>
          </a:xfrm>
          <a:prstGeom prst="rect">
            <a:avLst/>
          </a:prstGeom>
        </p:spPr>
      </p:pic>
    </p:spTree>
    <p:extLst>
      <p:ext uri="{BB962C8B-B14F-4D97-AF65-F5344CB8AC3E}">
        <p14:creationId xmlns:p14="http://schemas.microsoft.com/office/powerpoint/2010/main" val="1903433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zh-TW" altLang="en-US" dirty="0"/>
              <a:t>普通物理學</a:t>
            </a:r>
            <a:r>
              <a:rPr lang="en-US" altLang="zh-TW" dirty="0"/>
              <a:t>(</a:t>
            </a:r>
            <a:r>
              <a:rPr lang="zh-TW" altLang="en-US" dirty="0"/>
              <a:t>第三版</a:t>
            </a:r>
            <a:r>
              <a:rPr lang="en-US" altLang="zh-TW" dirty="0"/>
              <a:t>)</a:t>
            </a:r>
            <a:br>
              <a:rPr lang="en-US" altLang="zh-TW" dirty="0"/>
            </a:br>
            <a:r>
              <a:rPr lang="zh-TW" altLang="en-US" sz="3600" dirty="0"/>
              <a:t>原著：</a:t>
            </a:r>
            <a:r>
              <a:rPr lang="en-US" altLang="zh-TW" sz="3600" dirty="0"/>
              <a:t>Harris Benson</a:t>
            </a:r>
            <a:endParaRPr lang="zh-TW" altLang="en-US" dirty="0"/>
          </a:p>
        </p:txBody>
      </p:sp>
      <p:sp>
        <p:nvSpPr>
          <p:cNvPr id="8195" name="副標題 2"/>
          <p:cNvSpPr>
            <a:spLocks noGrp="1"/>
          </p:cNvSpPr>
          <p:nvPr>
            <p:ph type="subTitle" idx="1"/>
          </p:nvPr>
        </p:nvSpPr>
        <p:spPr/>
        <p:txBody>
          <a:bodyPr>
            <a:normAutofit fontScale="85000" lnSpcReduction="10000"/>
          </a:bodyPr>
          <a:lstStyle/>
          <a:p>
            <a:pPr marL="1163638" indent="-1163638" algn="l">
              <a:lnSpc>
                <a:spcPct val="120000"/>
              </a:lnSpc>
              <a:spcBef>
                <a:spcPts val="0"/>
              </a:spcBef>
              <a:spcAft>
                <a:spcPts val="0"/>
              </a:spcAft>
            </a:pPr>
            <a:r>
              <a:rPr lang="zh-TW" altLang="en-US" dirty="0"/>
              <a:t>譯者：蔡政男、林燈河、陳國昭、</a:t>
            </a:r>
            <a:endParaRPr lang="en-US" altLang="zh-TW" dirty="0"/>
          </a:p>
          <a:p>
            <a:pPr marL="1163638" indent="-1163638" algn="l">
              <a:lnSpc>
                <a:spcPct val="120000"/>
              </a:lnSpc>
              <a:spcBef>
                <a:spcPts val="0"/>
              </a:spcBef>
              <a:spcAft>
                <a:spcPts val="0"/>
              </a:spcAft>
            </a:pPr>
            <a:r>
              <a:rPr lang="zh-TW" altLang="en-US" dirty="0"/>
              <a:t>　　　朱達勇、谷天心、徐植蔚、</a:t>
            </a:r>
            <a:endParaRPr lang="en-US" altLang="zh-TW" dirty="0"/>
          </a:p>
          <a:p>
            <a:pPr marL="1163638" indent="-1163638" algn="l">
              <a:lnSpc>
                <a:spcPct val="120000"/>
              </a:lnSpc>
              <a:spcBef>
                <a:spcPts val="0"/>
              </a:spcBef>
              <a:spcAft>
                <a:spcPts val="0"/>
              </a:spcAft>
            </a:pPr>
            <a:r>
              <a:rPr lang="zh-TW" altLang="en-US" dirty="0"/>
              <a:t>　　　鄭宜男</a:t>
            </a: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651D35-77A2-42D1-824E-46F50682FCA1}"/>
              </a:ext>
            </a:extLst>
          </p:cNvPr>
          <p:cNvSpPr>
            <a:spLocks noGrp="1"/>
          </p:cNvSpPr>
          <p:nvPr>
            <p:ph type="title"/>
          </p:nvPr>
        </p:nvSpPr>
        <p:spPr/>
        <p:txBody>
          <a:bodyPr/>
          <a:lstStyle/>
          <a:p>
            <a:r>
              <a:rPr lang="en-US" altLang="zh-TW" dirty="0"/>
              <a:t>17.2</a:t>
            </a:r>
            <a:r>
              <a:rPr lang="zh-TW" altLang="en-US" dirty="0"/>
              <a:t> 共振駐波</a:t>
            </a:r>
          </a:p>
        </p:txBody>
      </p:sp>
      <p:sp>
        <p:nvSpPr>
          <p:cNvPr id="3" name="內容版面配置區 2">
            <a:extLst>
              <a:ext uri="{FF2B5EF4-FFF2-40B4-BE49-F238E27FC236}">
                <a16:creationId xmlns:a16="http://schemas.microsoft.com/office/drawing/2014/main" id="{6720F9CB-1A6C-4E75-ACF5-8711F26CC453}"/>
              </a:ext>
            </a:extLst>
          </p:cNvPr>
          <p:cNvSpPr>
            <a:spLocks noGrp="1"/>
          </p:cNvSpPr>
          <p:nvPr>
            <p:ph sz="half" idx="1"/>
          </p:nvPr>
        </p:nvSpPr>
        <p:spPr>
          <a:xfrm>
            <a:off x="457199" y="1340768"/>
            <a:ext cx="5194921" cy="5040560"/>
          </a:xfrm>
        </p:spPr>
        <p:txBody>
          <a:bodyPr>
            <a:noAutofit/>
          </a:bodyPr>
          <a:lstStyle/>
          <a:p>
            <a:pPr lvl="0">
              <a:lnSpc>
                <a:spcPct val="100000"/>
              </a:lnSpc>
              <a:buNone/>
            </a:pPr>
            <a:r>
              <a:rPr lang="zh-TW" altLang="en-US" sz="3200" b="1" dirty="0">
                <a:solidFill>
                  <a:srgbClr val="F79646"/>
                </a:solidFill>
                <a:cs typeface="Times New Roman" pitchFamily="18" charset="0"/>
              </a:rPr>
              <a:t>閉管</a:t>
            </a:r>
            <a:endParaRPr lang="en-US" altLang="zh-TW" dirty="0">
              <a:cs typeface="Times New Roman" pitchFamily="18" charset="0"/>
            </a:endParaRPr>
          </a:p>
          <a:p>
            <a:pPr>
              <a:lnSpc>
                <a:spcPct val="100000"/>
              </a:lnSpc>
            </a:pPr>
            <a:r>
              <a:rPr lang="zh-TW" altLang="en-US" dirty="0">
                <a:cs typeface="Times New Roman" pitchFamily="18" charset="0"/>
              </a:rPr>
              <a:t>在封閉端其位移永遠為零，這就是位移的節點。</a:t>
            </a:r>
            <a:endParaRPr lang="en-US" altLang="zh-TW" dirty="0">
              <a:cs typeface="Times New Roman" pitchFamily="18" charset="0"/>
            </a:endParaRPr>
          </a:p>
          <a:p>
            <a:pPr>
              <a:lnSpc>
                <a:spcPct val="100000"/>
              </a:lnSpc>
            </a:pPr>
            <a:r>
              <a:rPr lang="zh-TW" altLang="en-US" dirty="0">
                <a:cs typeface="Times New Roman" pitchFamily="18" charset="0"/>
              </a:rPr>
              <a:t>由前一小節得知它相當於壓力的腹點。</a:t>
            </a:r>
            <a:r>
              <a:rPr lang="en-US" altLang="zh-TW" dirty="0">
                <a:cs typeface="Times New Roman" pitchFamily="18" charset="0"/>
              </a:rPr>
              <a:t>(</a:t>
            </a:r>
            <a:r>
              <a:rPr lang="zh-TW" altLang="en-US" dirty="0">
                <a:cs typeface="Times New Roman" pitchFamily="18" charset="0"/>
              </a:rPr>
              <a:t>在圖所畫的瞬間封閉端壓力極大，然而經過半個週期之後，密度與壓力變為極小</a:t>
            </a:r>
            <a:r>
              <a:rPr lang="en-US" altLang="zh-TW" dirty="0">
                <a:cs typeface="Times New Roman" pitchFamily="18" charset="0"/>
              </a:rPr>
              <a:t>)</a:t>
            </a:r>
          </a:p>
          <a:p>
            <a:pPr>
              <a:lnSpc>
                <a:spcPct val="100000"/>
              </a:lnSpc>
            </a:pPr>
            <a:r>
              <a:rPr lang="zh-TW" altLang="en-US" dirty="0">
                <a:cs typeface="Times New Roman" pitchFamily="18" charset="0"/>
              </a:rPr>
              <a:t>開放端必須在一大氣壓下，所以它是壓力節點也是位移的腹點。</a:t>
            </a:r>
            <a:endParaRPr lang="zh-TW" altLang="en-US" dirty="0"/>
          </a:p>
        </p:txBody>
      </p:sp>
      <p:pic>
        <p:nvPicPr>
          <p:cNvPr id="7" name="內容版面配置區 6">
            <a:extLst>
              <a:ext uri="{FF2B5EF4-FFF2-40B4-BE49-F238E27FC236}">
                <a16:creationId xmlns:a16="http://schemas.microsoft.com/office/drawing/2014/main" id="{8D49AE10-467C-42D2-97A4-3C2DE81CA5B9}"/>
              </a:ext>
            </a:extLst>
          </p:cNvPr>
          <p:cNvPicPr>
            <a:picLocks noGrp="1" noChangeAspect="1"/>
          </p:cNvPicPr>
          <p:nvPr>
            <p:ph sz="half" idx="2"/>
          </p:nvPr>
        </p:nvPicPr>
        <p:blipFill>
          <a:blip r:embed="rId2"/>
          <a:stretch>
            <a:fillRect/>
          </a:stretch>
        </p:blipFill>
        <p:spPr>
          <a:xfrm>
            <a:off x="5737041" y="1353998"/>
            <a:ext cx="2949759" cy="5040312"/>
          </a:xfrm>
          <a:prstGeom prst="rect">
            <a:avLst/>
          </a:prstGeom>
        </p:spPr>
      </p:pic>
      <p:sp>
        <p:nvSpPr>
          <p:cNvPr id="5" name="頁尾版面配置區 4">
            <a:extLst>
              <a:ext uri="{FF2B5EF4-FFF2-40B4-BE49-F238E27FC236}">
                <a16:creationId xmlns:a16="http://schemas.microsoft.com/office/drawing/2014/main" id="{7933F486-6121-4358-B0BA-2418138F013B}"/>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6" name="投影片編號版面配置區 5">
            <a:extLst>
              <a:ext uri="{FF2B5EF4-FFF2-40B4-BE49-F238E27FC236}">
                <a16:creationId xmlns:a16="http://schemas.microsoft.com/office/drawing/2014/main" id="{FB4894D2-2476-43DC-A8B6-867CD45C5086}"/>
              </a:ext>
            </a:extLst>
          </p:cNvPr>
          <p:cNvSpPr>
            <a:spLocks noGrp="1"/>
          </p:cNvSpPr>
          <p:nvPr>
            <p:ph type="sldNum" sz="quarter" idx="12"/>
          </p:nvPr>
        </p:nvSpPr>
        <p:spPr/>
        <p:txBody>
          <a:bodyPr/>
          <a:lstStyle/>
          <a:p>
            <a:fld id="{FFF700D2-071F-440E-A3FF-180D34BA4EC8}" type="slidenum">
              <a:rPr lang="en-GB" smtClean="0"/>
              <a:t>20</a:t>
            </a:fld>
            <a:endParaRPr lang="en-GB"/>
          </a:p>
        </p:txBody>
      </p:sp>
    </p:spTree>
    <p:extLst>
      <p:ext uri="{BB962C8B-B14F-4D97-AF65-F5344CB8AC3E}">
        <p14:creationId xmlns:p14="http://schemas.microsoft.com/office/powerpoint/2010/main" val="1395566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DD301A-B61E-492B-94E4-58810B6D9460}"/>
              </a:ext>
            </a:extLst>
          </p:cNvPr>
          <p:cNvSpPr>
            <a:spLocks noGrp="1"/>
          </p:cNvSpPr>
          <p:nvPr>
            <p:ph type="title"/>
          </p:nvPr>
        </p:nvSpPr>
        <p:spPr/>
        <p:txBody>
          <a:bodyPr/>
          <a:lstStyle/>
          <a:p>
            <a:r>
              <a:rPr lang="en-US" altLang="zh-TW" dirty="0"/>
              <a:t>17.2</a:t>
            </a:r>
            <a:r>
              <a:rPr lang="zh-TW" altLang="en-US" dirty="0"/>
              <a:t> 共振駐波</a:t>
            </a:r>
          </a:p>
        </p:txBody>
      </p:sp>
      <p:sp>
        <p:nvSpPr>
          <p:cNvPr id="3" name="內容版面配置區 2">
            <a:extLst>
              <a:ext uri="{FF2B5EF4-FFF2-40B4-BE49-F238E27FC236}">
                <a16:creationId xmlns:a16="http://schemas.microsoft.com/office/drawing/2014/main" id="{C1C1A421-0BBB-4AE1-90FA-EC82B6824883}"/>
              </a:ext>
            </a:extLst>
          </p:cNvPr>
          <p:cNvSpPr>
            <a:spLocks noGrp="1"/>
          </p:cNvSpPr>
          <p:nvPr>
            <p:ph sz="half" idx="1"/>
          </p:nvPr>
        </p:nvSpPr>
        <p:spPr>
          <a:xfrm>
            <a:off x="457199" y="1340768"/>
            <a:ext cx="5152599" cy="5040560"/>
          </a:xfrm>
        </p:spPr>
        <p:txBody>
          <a:bodyPr>
            <a:normAutofit/>
          </a:bodyPr>
          <a:lstStyle/>
          <a:p>
            <a:pPr lvl="0">
              <a:lnSpc>
                <a:spcPts val="3800"/>
              </a:lnSpc>
              <a:buNone/>
            </a:pPr>
            <a:r>
              <a:rPr lang="zh-TW" altLang="en-US" sz="3200" b="1" dirty="0">
                <a:solidFill>
                  <a:srgbClr val="F79646"/>
                </a:solidFill>
                <a:cs typeface="Times New Roman" pitchFamily="18" charset="0"/>
              </a:rPr>
              <a:t>閉管</a:t>
            </a:r>
            <a:endParaRPr lang="en-US" altLang="zh-TW" sz="3200" b="1" dirty="0">
              <a:solidFill>
                <a:srgbClr val="F79646"/>
              </a:solidFill>
              <a:cs typeface="Times New Roman" pitchFamily="18" charset="0"/>
            </a:endParaRPr>
          </a:p>
          <a:p>
            <a:r>
              <a:rPr lang="zh-TW" altLang="en-US" dirty="0">
                <a:cs typeface="Times New Roman" pitchFamily="18" charset="0"/>
              </a:rPr>
              <a:t>當 </a:t>
            </a:r>
            <a:r>
              <a:rPr lang="en-US" altLang="zh-TW" i="1" dirty="0">
                <a:cs typeface="Times New Roman" pitchFamily="18" charset="0"/>
              </a:rPr>
              <a:t>L = λ</a:t>
            </a:r>
            <a:r>
              <a:rPr lang="en-US" altLang="zh-TW" dirty="0">
                <a:cs typeface="Times New Roman" pitchFamily="18" charset="0"/>
              </a:rPr>
              <a:t>/4 </a:t>
            </a:r>
            <a:r>
              <a:rPr lang="zh-TW" altLang="en-US" dirty="0">
                <a:cs typeface="Times New Roman" pitchFamily="18" charset="0"/>
              </a:rPr>
              <a:t>時基頻模態會發生，即</a:t>
            </a:r>
            <a:r>
              <a:rPr lang="zh-TW" altLang="en-US" i="1" dirty="0">
                <a:cs typeface="Times New Roman" pitchFamily="18" charset="0"/>
              </a:rPr>
              <a:t> </a:t>
            </a:r>
            <a:r>
              <a:rPr lang="en-US" altLang="zh-TW" i="1" dirty="0" err="1">
                <a:cs typeface="Times New Roman" pitchFamily="18" charset="0"/>
              </a:rPr>
              <a:t>f</a:t>
            </a:r>
            <a:r>
              <a:rPr lang="en-US" altLang="zh-TW" baseline="-25000" dirty="0" err="1">
                <a:cs typeface="Times New Roman" pitchFamily="18" charset="0"/>
              </a:rPr>
              <a:t>1</a:t>
            </a:r>
            <a:r>
              <a:rPr lang="en-US" altLang="zh-TW" i="1" dirty="0">
                <a:cs typeface="Times New Roman" pitchFamily="18" charset="0"/>
              </a:rPr>
              <a:t> = υ</a:t>
            </a:r>
            <a:r>
              <a:rPr lang="en-US" altLang="zh-TW" dirty="0">
                <a:cs typeface="Times New Roman" pitchFamily="18" charset="0"/>
              </a:rPr>
              <a:t>/</a:t>
            </a:r>
            <a:r>
              <a:rPr lang="en-US" altLang="zh-TW" dirty="0" err="1">
                <a:cs typeface="Times New Roman" pitchFamily="18" charset="0"/>
              </a:rPr>
              <a:t>4</a:t>
            </a:r>
            <a:r>
              <a:rPr lang="en-US" altLang="zh-TW" i="1" dirty="0" err="1">
                <a:cs typeface="Times New Roman" pitchFamily="18" charset="0"/>
              </a:rPr>
              <a:t>L</a:t>
            </a:r>
            <a:r>
              <a:rPr lang="zh-TW" altLang="en-US" dirty="0">
                <a:cs typeface="Times New Roman" pitchFamily="18" charset="0"/>
              </a:rPr>
              <a:t>。如果我們記得封閉端是位移節點而開放端是位移腹點，則高次的諧波也很容易建構出來</a:t>
            </a:r>
            <a:r>
              <a:rPr lang="en-US" altLang="zh-TW" dirty="0">
                <a:cs typeface="Times New Roman" pitchFamily="18" charset="0"/>
              </a:rPr>
              <a:t>(</a:t>
            </a:r>
            <a:r>
              <a:rPr lang="zh-TW" altLang="en-US" dirty="0">
                <a:cs typeface="Times New Roman" pitchFamily="18" charset="0"/>
              </a:rPr>
              <a:t>習慣上我們描繪位移而不是壓力</a:t>
            </a:r>
            <a:r>
              <a:rPr lang="en-US" altLang="zh-TW" dirty="0">
                <a:cs typeface="Times New Roman" pitchFamily="18" charset="0"/>
              </a:rPr>
              <a:t>)</a:t>
            </a:r>
            <a:r>
              <a:rPr lang="zh-TW" altLang="en-US" dirty="0">
                <a:cs typeface="Times New Roman" pitchFamily="18" charset="0"/>
              </a:rPr>
              <a:t>。</a:t>
            </a:r>
            <a:endParaRPr lang="en-US" altLang="zh-TW" dirty="0">
              <a:cs typeface="Times New Roman" pitchFamily="18" charset="0"/>
            </a:endParaRPr>
          </a:p>
          <a:p>
            <a:r>
              <a:rPr lang="zh-TW" altLang="en-US" dirty="0">
                <a:cs typeface="Times New Roman" pitchFamily="18" charset="0"/>
              </a:rPr>
              <a:t>圖 </a:t>
            </a:r>
            <a:r>
              <a:rPr lang="en-US" altLang="zh-TW" dirty="0">
                <a:cs typeface="Times New Roman" pitchFamily="18" charset="0"/>
              </a:rPr>
              <a:t>17.5 </a:t>
            </a:r>
            <a:r>
              <a:rPr lang="zh-TW" altLang="en-US" dirty="0">
                <a:cs typeface="Times New Roman" pitchFamily="18" charset="0"/>
              </a:rPr>
              <a:t>顯示一封閉管子僅能有</a:t>
            </a:r>
            <a:r>
              <a:rPr lang="zh-TW" altLang="en-US" b="1" dirty="0">
                <a:solidFill>
                  <a:srgbClr val="C00000"/>
                </a:solidFill>
                <a:cs typeface="Times New Roman" pitchFamily="18" charset="0"/>
              </a:rPr>
              <a:t>奇數諧波</a:t>
            </a:r>
            <a:r>
              <a:rPr lang="zh-TW" altLang="en-US" dirty="0">
                <a:cs typeface="Times New Roman" pitchFamily="18" charset="0"/>
              </a:rPr>
              <a:t>的存在。</a:t>
            </a:r>
          </a:p>
        </p:txBody>
      </p:sp>
      <p:pic>
        <p:nvPicPr>
          <p:cNvPr id="7" name="內容版面配置區 6">
            <a:extLst>
              <a:ext uri="{FF2B5EF4-FFF2-40B4-BE49-F238E27FC236}">
                <a16:creationId xmlns:a16="http://schemas.microsoft.com/office/drawing/2014/main" id="{2F3605A0-48C4-4365-B9DC-C4E14BD8BFFF}"/>
              </a:ext>
            </a:extLst>
          </p:cNvPr>
          <p:cNvPicPr>
            <a:picLocks noGrp="1" noChangeAspect="1"/>
          </p:cNvPicPr>
          <p:nvPr>
            <p:ph sz="half" idx="2"/>
          </p:nvPr>
        </p:nvPicPr>
        <p:blipFill>
          <a:blip r:embed="rId2"/>
          <a:stretch>
            <a:fillRect/>
          </a:stretch>
        </p:blipFill>
        <p:spPr>
          <a:xfrm>
            <a:off x="5796136" y="1412776"/>
            <a:ext cx="3077001" cy="5040312"/>
          </a:xfrm>
          <a:prstGeom prst="rect">
            <a:avLst/>
          </a:prstGeom>
        </p:spPr>
      </p:pic>
      <p:sp>
        <p:nvSpPr>
          <p:cNvPr id="5" name="頁尾版面配置區 4">
            <a:extLst>
              <a:ext uri="{FF2B5EF4-FFF2-40B4-BE49-F238E27FC236}">
                <a16:creationId xmlns:a16="http://schemas.microsoft.com/office/drawing/2014/main" id="{0E03CE7D-DBEF-4517-918D-B57186D97F33}"/>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6" name="投影片編號版面配置區 5">
            <a:extLst>
              <a:ext uri="{FF2B5EF4-FFF2-40B4-BE49-F238E27FC236}">
                <a16:creationId xmlns:a16="http://schemas.microsoft.com/office/drawing/2014/main" id="{F4BDCA98-6E74-4E86-8032-50E52FF03994}"/>
              </a:ext>
            </a:extLst>
          </p:cNvPr>
          <p:cNvSpPr>
            <a:spLocks noGrp="1"/>
          </p:cNvSpPr>
          <p:nvPr>
            <p:ph type="sldNum" sz="quarter" idx="12"/>
          </p:nvPr>
        </p:nvSpPr>
        <p:spPr/>
        <p:txBody>
          <a:bodyPr/>
          <a:lstStyle/>
          <a:p>
            <a:fld id="{FFF700D2-071F-440E-A3FF-180D34BA4EC8}" type="slidenum">
              <a:rPr lang="en-GB" smtClean="0"/>
              <a:t>21</a:t>
            </a:fld>
            <a:endParaRPr lang="en-GB"/>
          </a:p>
        </p:txBody>
      </p:sp>
      <p:pic>
        <p:nvPicPr>
          <p:cNvPr id="9" name="圖片 8">
            <a:extLst>
              <a:ext uri="{FF2B5EF4-FFF2-40B4-BE49-F238E27FC236}">
                <a16:creationId xmlns:a16="http://schemas.microsoft.com/office/drawing/2014/main" id="{0C4153FB-4278-408F-A237-A2BEF56C7A9B}"/>
              </a:ext>
            </a:extLst>
          </p:cNvPr>
          <p:cNvPicPr>
            <a:picLocks noChangeAspect="1"/>
          </p:cNvPicPr>
          <p:nvPr/>
        </p:nvPicPr>
        <p:blipFill>
          <a:blip r:embed="rId3"/>
          <a:stretch>
            <a:fillRect/>
          </a:stretch>
        </p:blipFill>
        <p:spPr>
          <a:xfrm>
            <a:off x="323528" y="5805264"/>
            <a:ext cx="5366385" cy="600075"/>
          </a:xfrm>
          <a:prstGeom prst="rect">
            <a:avLst/>
          </a:prstGeom>
        </p:spPr>
      </p:pic>
    </p:spTree>
    <p:extLst>
      <p:ext uri="{BB962C8B-B14F-4D97-AF65-F5344CB8AC3E}">
        <p14:creationId xmlns:p14="http://schemas.microsoft.com/office/powerpoint/2010/main" val="3628358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2B7A71-02F3-4CEF-9366-FDADF5E0DFB2}"/>
              </a:ext>
            </a:extLst>
          </p:cNvPr>
          <p:cNvSpPr>
            <a:spLocks noGrp="1"/>
          </p:cNvSpPr>
          <p:nvPr>
            <p:ph type="title"/>
          </p:nvPr>
        </p:nvSpPr>
        <p:spPr/>
        <p:txBody>
          <a:bodyPr/>
          <a:lstStyle/>
          <a:p>
            <a:r>
              <a:rPr lang="en-US" altLang="zh-TW" dirty="0"/>
              <a:t>17.2</a:t>
            </a:r>
            <a:r>
              <a:rPr lang="zh-TW" altLang="en-US" dirty="0"/>
              <a:t> 共振駐波</a:t>
            </a:r>
          </a:p>
        </p:txBody>
      </p:sp>
      <p:sp>
        <p:nvSpPr>
          <p:cNvPr id="3" name="內容版面配置區 2">
            <a:extLst>
              <a:ext uri="{FF2B5EF4-FFF2-40B4-BE49-F238E27FC236}">
                <a16:creationId xmlns:a16="http://schemas.microsoft.com/office/drawing/2014/main" id="{5D8D9153-63D9-40C9-B63F-8C68A52AC51E}"/>
              </a:ext>
            </a:extLst>
          </p:cNvPr>
          <p:cNvSpPr>
            <a:spLocks noGrp="1"/>
          </p:cNvSpPr>
          <p:nvPr>
            <p:ph sz="half" idx="1"/>
          </p:nvPr>
        </p:nvSpPr>
        <p:spPr>
          <a:xfrm>
            <a:off x="457200" y="1340768"/>
            <a:ext cx="4546848" cy="5040560"/>
          </a:xfrm>
        </p:spPr>
        <p:txBody>
          <a:bodyPr>
            <a:normAutofit/>
          </a:bodyPr>
          <a:lstStyle/>
          <a:p>
            <a:pPr>
              <a:buNone/>
            </a:pPr>
            <a:r>
              <a:rPr lang="zh-TW" altLang="en-US" sz="3200" b="1" dirty="0">
                <a:solidFill>
                  <a:schemeClr val="accent6"/>
                </a:solidFill>
                <a:latin typeface="標楷體" pitchFamily="65" charset="-120"/>
              </a:rPr>
              <a:t>開管</a:t>
            </a:r>
            <a:endParaRPr lang="en-US" altLang="zh-TW" sz="3200" b="1" dirty="0">
              <a:solidFill>
                <a:schemeClr val="accent6"/>
              </a:solidFill>
              <a:latin typeface="標楷體" pitchFamily="65" charset="-120"/>
            </a:endParaRPr>
          </a:p>
          <a:p>
            <a:r>
              <a:rPr lang="zh-TW" altLang="en-US" dirty="0">
                <a:cs typeface="Times New Roman" pitchFamily="18" charset="0"/>
              </a:rPr>
              <a:t>兩個開口端都是位移腹點，因此我們可以利用此知識立刻繪出各種共振模</a:t>
            </a:r>
            <a:r>
              <a:rPr lang="en-US" altLang="zh-TW" dirty="0">
                <a:cs typeface="Times New Roman" pitchFamily="18" charset="0"/>
              </a:rPr>
              <a:t>(</a:t>
            </a:r>
            <a:r>
              <a:rPr lang="zh-TW" altLang="en-US" dirty="0">
                <a:cs typeface="Times New Roman" pitchFamily="18" charset="0"/>
              </a:rPr>
              <a:t>圖 </a:t>
            </a:r>
            <a:r>
              <a:rPr lang="en-US" altLang="zh-TW" dirty="0">
                <a:cs typeface="Times New Roman" pitchFamily="18" charset="0"/>
              </a:rPr>
              <a:t>17.6)</a:t>
            </a:r>
            <a:r>
              <a:rPr lang="zh-TW" altLang="en-US" dirty="0">
                <a:cs typeface="Times New Roman" pitchFamily="18" charset="0"/>
              </a:rPr>
              <a:t>。注意：在同一長度下，開管的基頻是閉管的兩倍。開管所有可能的諧波為：</a:t>
            </a:r>
            <a:endParaRPr lang="en-US" altLang="zh-TW" dirty="0">
              <a:cs typeface="Times New Roman" pitchFamily="18" charset="0"/>
            </a:endParaRPr>
          </a:p>
          <a:p>
            <a:endParaRPr lang="zh-TW" altLang="en-US" dirty="0"/>
          </a:p>
        </p:txBody>
      </p:sp>
      <p:pic>
        <p:nvPicPr>
          <p:cNvPr id="8" name="內容版面配置區 7">
            <a:extLst>
              <a:ext uri="{FF2B5EF4-FFF2-40B4-BE49-F238E27FC236}">
                <a16:creationId xmlns:a16="http://schemas.microsoft.com/office/drawing/2014/main" id="{2C9F2B79-73E5-4C9D-9DD3-91AEE972B519}"/>
              </a:ext>
            </a:extLst>
          </p:cNvPr>
          <p:cNvPicPr>
            <a:picLocks noGrp="1" noChangeAspect="1"/>
          </p:cNvPicPr>
          <p:nvPr>
            <p:ph sz="half" idx="2"/>
          </p:nvPr>
        </p:nvPicPr>
        <p:blipFill>
          <a:blip r:embed="rId2"/>
          <a:stretch>
            <a:fillRect/>
          </a:stretch>
        </p:blipFill>
        <p:spPr>
          <a:xfrm>
            <a:off x="5498996" y="1561929"/>
            <a:ext cx="3343275" cy="4606290"/>
          </a:xfrm>
          <a:prstGeom prst="rect">
            <a:avLst/>
          </a:prstGeom>
        </p:spPr>
      </p:pic>
      <p:sp>
        <p:nvSpPr>
          <p:cNvPr id="5" name="頁尾版面配置區 4">
            <a:extLst>
              <a:ext uri="{FF2B5EF4-FFF2-40B4-BE49-F238E27FC236}">
                <a16:creationId xmlns:a16="http://schemas.microsoft.com/office/drawing/2014/main" id="{643436AF-C691-4164-B159-990FC5AE8D1B}"/>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6" name="投影片編號版面配置區 5">
            <a:extLst>
              <a:ext uri="{FF2B5EF4-FFF2-40B4-BE49-F238E27FC236}">
                <a16:creationId xmlns:a16="http://schemas.microsoft.com/office/drawing/2014/main" id="{DD080E9C-C7B2-45EC-88BC-4692E4AA3811}"/>
              </a:ext>
            </a:extLst>
          </p:cNvPr>
          <p:cNvSpPr>
            <a:spLocks noGrp="1"/>
          </p:cNvSpPr>
          <p:nvPr>
            <p:ph type="sldNum" sz="quarter" idx="12"/>
          </p:nvPr>
        </p:nvSpPr>
        <p:spPr/>
        <p:txBody>
          <a:bodyPr/>
          <a:lstStyle/>
          <a:p>
            <a:fld id="{FFF700D2-071F-440E-A3FF-180D34BA4EC8}" type="slidenum">
              <a:rPr lang="en-GB" smtClean="0"/>
              <a:t>22</a:t>
            </a:fld>
            <a:endParaRPr lang="en-GB"/>
          </a:p>
        </p:txBody>
      </p:sp>
      <p:pic>
        <p:nvPicPr>
          <p:cNvPr id="9" name="圖片 8">
            <a:extLst>
              <a:ext uri="{FF2B5EF4-FFF2-40B4-BE49-F238E27FC236}">
                <a16:creationId xmlns:a16="http://schemas.microsoft.com/office/drawing/2014/main" id="{F92D6411-76FA-4A80-AD2B-43D622017AAB}"/>
              </a:ext>
            </a:extLst>
          </p:cNvPr>
          <p:cNvPicPr>
            <a:picLocks noChangeAspect="1"/>
          </p:cNvPicPr>
          <p:nvPr/>
        </p:nvPicPr>
        <p:blipFill>
          <a:blip r:embed="rId3"/>
          <a:stretch>
            <a:fillRect/>
          </a:stretch>
        </p:blipFill>
        <p:spPr>
          <a:xfrm>
            <a:off x="245182" y="5377149"/>
            <a:ext cx="5006340" cy="594360"/>
          </a:xfrm>
          <a:prstGeom prst="rect">
            <a:avLst/>
          </a:prstGeom>
        </p:spPr>
      </p:pic>
    </p:spTree>
    <p:extLst>
      <p:ext uri="{BB962C8B-B14F-4D97-AF65-F5344CB8AC3E}">
        <p14:creationId xmlns:p14="http://schemas.microsoft.com/office/powerpoint/2010/main" val="358861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2B7A71-02F3-4CEF-9366-FDADF5E0DFB2}"/>
              </a:ext>
            </a:extLst>
          </p:cNvPr>
          <p:cNvSpPr>
            <a:spLocks noGrp="1"/>
          </p:cNvSpPr>
          <p:nvPr>
            <p:ph type="title"/>
          </p:nvPr>
        </p:nvSpPr>
        <p:spPr/>
        <p:txBody>
          <a:bodyPr/>
          <a:lstStyle/>
          <a:p>
            <a:r>
              <a:rPr lang="en-US" altLang="zh-TW" dirty="0"/>
              <a:t>17.2</a:t>
            </a:r>
            <a:r>
              <a:rPr lang="zh-TW" altLang="en-US" dirty="0"/>
              <a:t> 共振駐波</a:t>
            </a:r>
          </a:p>
        </p:txBody>
      </p:sp>
      <p:sp>
        <p:nvSpPr>
          <p:cNvPr id="3" name="內容版面配置區 2">
            <a:extLst>
              <a:ext uri="{FF2B5EF4-FFF2-40B4-BE49-F238E27FC236}">
                <a16:creationId xmlns:a16="http://schemas.microsoft.com/office/drawing/2014/main" id="{5D8D9153-63D9-40C9-B63F-8C68A52AC51E}"/>
              </a:ext>
            </a:extLst>
          </p:cNvPr>
          <p:cNvSpPr>
            <a:spLocks noGrp="1"/>
          </p:cNvSpPr>
          <p:nvPr>
            <p:ph sz="half" idx="1"/>
          </p:nvPr>
        </p:nvSpPr>
        <p:spPr>
          <a:xfrm>
            <a:off x="457200" y="1340768"/>
            <a:ext cx="5194920" cy="5328592"/>
          </a:xfrm>
        </p:spPr>
        <p:txBody>
          <a:bodyPr>
            <a:normAutofit fontScale="85000" lnSpcReduction="10000"/>
          </a:bodyPr>
          <a:lstStyle/>
          <a:p>
            <a:pPr>
              <a:lnSpc>
                <a:spcPct val="120000"/>
              </a:lnSpc>
              <a:buNone/>
            </a:pPr>
            <a:r>
              <a:rPr lang="zh-TW" altLang="en-US" sz="3800" b="1" dirty="0">
                <a:solidFill>
                  <a:schemeClr val="accent6"/>
                </a:solidFill>
                <a:latin typeface="標楷體" pitchFamily="65" charset="-120"/>
              </a:rPr>
              <a:t>開管</a:t>
            </a:r>
            <a:endParaRPr lang="en-US" altLang="zh-TW" sz="3800" dirty="0">
              <a:cs typeface="Times New Roman" pitchFamily="18" charset="0"/>
            </a:endParaRPr>
          </a:p>
          <a:p>
            <a:pPr>
              <a:lnSpc>
                <a:spcPct val="120000"/>
              </a:lnSpc>
            </a:pPr>
            <a:r>
              <a:rPr lang="zh-TW" altLang="en-US" sz="3300" dirty="0">
                <a:cs typeface="Times New Roman" pitchFamily="18" charset="0"/>
              </a:rPr>
              <a:t>波源移掉後在管內的駐波衰退的非常迅速。在管內的空氣及周圍的空氣間之交互作用也意味著上述的式子不甚正確。</a:t>
            </a:r>
            <a:endParaRPr lang="en-US" altLang="zh-TW" sz="3300" dirty="0">
              <a:cs typeface="Times New Roman" pitchFamily="18" charset="0"/>
            </a:endParaRPr>
          </a:p>
          <a:p>
            <a:pPr>
              <a:lnSpc>
                <a:spcPct val="120000"/>
              </a:lnSpc>
            </a:pPr>
            <a:r>
              <a:rPr lang="zh-TW" altLang="en-US" sz="3300" dirty="0">
                <a:cs typeface="Times New Roman" pitchFamily="18" charset="0"/>
              </a:rPr>
              <a:t>相同長度但不同半徑的管子也有稍微不同的共振頻率。</a:t>
            </a:r>
            <a:endParaRPr lang="en-US" altLang="zh-TW" sz="3300" dirty="0">
              <a:cs typeface="Times New Roman" pitchFamily="18" charset="0"/>
            </a:endParaRPr>
          </a:p>
          <a:p>
            <a:pPr>
              <a:lnSpc>
                <a:spcPct val="120000"/>
              </a:lnSpc>
            </a:pPr>
            <a:r>
              <a:rPr lang="zh-TW" altLang="en-US" sz="3300" dirty="0">
                <a:cs typeface="Times New Roman" pitchFamily="18" charset="0"/>
              </a:rPr>
              <a:t>有效長度大約是真實長度加上每一開放端半徑的 </a:t>
            </a:r>
            <a:r>
              <a:rPr lang="en-US" altLang="zh-TW" sz="3300" dirty="0">
                <a:cs typeface="Times New Roman" pitchFamily="18" charset="0"/>
              </a:rPr>
              <a:t>0.61 </a:t>
            </a:r>
            <a:r>
              <a:rPr lang="zh-TW" altLang="en-US" sz="3300" dirty="0">
                <a:cs typeface="Times New Roman" pitchFamily="18" charset="0"/>
              </a:rPr>
              <a:t>倍。 </a:t>
            </a:r>
            <a:endParaRPr lang="zh-TW" altLang="en-US" sz="3300" dirty="0"/>
          </a:p>
        </p:txBody>
      </p:sp>
      <p:pic>
        <p:nvPicPr>
          <p:cNvPr id="8" name="內容版面配置區 7">
            <a:extLst>
              <a:ext uri="{FF2B5EF4-FFF2-40B4-BE49-F238E27FC236}">
                <a16:creationId xmlns:a16="http://schemas.microsoft.com/office/drawing/2014/main" id="{2C9F2B79-73E5-4C9D-9DD3-91AEE972B519}"/>
              </a:ext>
            </a:extLst>
          </p:cNvPr>
          <p:cNvPicPr>
            <a:picLocks noGrp="1" noChangeAspect="1"/>
          </p:cNvPicPr>
          <p:nvPr>
            <p:ph sz="half" idx="2"/>
          </p:nvPr>
        </p:nvPicPr>
        <p:blipFill>
          <a:blip r:embed="rId2"/>
          <a:stretch>
            <a:fillRect/>
          </a:stretch>
        </p:blipFill>
        <p:spPr>
          <a:xfrm>
            <a:off x="5498996" y="1561929"/>
            <a:ext cx="3343275" cy="4606290"/>
          </a:xfrm>
          <a:prstGeom prst="rect">
            <a:avLst/>
          </a:prstGeom>
        </p:spPr>
      </p:pic>
      <p:sp>
        <p:nvSpPr>
          <p:cNvPr id="5" name="頁尾版面配置區 4">
            <a:extLst>
              <a:ext uri="{FF2B5EF4-FFF2-40B4-BE49-F238E27FC236}">
                <a16:creationId xmlns:a16="http://schemas.microsoft.com/office/drawing/2014/main" id="{643436AF-C691-4164-B159-990FC5AE8D1B}"/>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6" name="投影片編號版面配置區 5">
            <a:extLst>
              <a:ext uri="{FF2B5EF4-FFF2-40B4-BE49-F238E27FC236}">
                <a16:creationId xmlns:a16="http://schemas.microsoft.com/office/drawing/2014/main" id="{DD080E9C-C7B2-45EC-88BC-4692E4AA3811}"/>
              </a:ext>
            </a:extLst>
          </p:cNvPr>
          <p:cNvSpPr>
            <a:spLocks noGrp="1"/>
          </p:cNvSpPr>
          <p:nvPr>
            <p:ph type="sldNum" sz="quarter" idx="12"/>
          </p:nvPr>
        </p:nvSpPr>
        <p:spPr/>
        <p:txBody>
          <a:bodyPr/>
          <a:lstStyle/>
          <a:p>
            <a:fld id="{FFF700D2-071F-440E-A3FF-180D34BA4EC8}" type="slidenum">
              <a:rPr lang="en-GB" smtClean="0"/>
              <a:t>23</a:t>
            </a:fld>
            <a:endParaRPr lang="en-GB"/>
          </a:p>
        </p:txBody>
      </p:sp>
    </p:spTree>
    <p:extLst>
      <p:ext uri="{BB962C8B-B14F-4D97-AF65-F5344CB8AC3E}">
        <p14:creationId xmlns:p14="http://schemas.microsoft.com/office/powerpoint/2010/main" val="3859455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8D79A9B7-4B71-43BA-A72B-55035B1CADAB}"/>
              </a:ext>
            </a:extLst>
          </p:cNvPr>
          <p:cNvSpPr>
            <a:spLocks noGrp="1"/>
          </p:cNvSpPr>
          <p:nvPr>
            <p:ph type="title"/>
          </p:nvPr>
        </p:nvSpPr>
        <p:spPr/>
        <p:txBody>
          <a:bodyPr/>
          <a:lstStyle/>
          <a:p>
            <a:r>
              <a:rPr lang="zh-TW" altLang="en-US" dirty="0"/>
              <a:t>例題 </a:t>
            </a:r>
            <a:r>
              <a:rPr lang="en-US" altLang="zh-TW" dirty="0"/>
              <a:t>17.2</a:t>
            </a:r>
            <a:endParaRPr lang="zh-TW" altLang="en-US" dirty="0"/>
          </a:p>
        </p:txBody>
      </p:sp>
      <p:sp>
        <p:nvSpPr>
          <p:cNvPr id="8" name="文字版面配置區 7">
            <a:extLst>
              <a:ext uri="{FF2B5EF4-FFF2-40B4-BE49-F238E27FC236}">
                <a16:creationId xmlns:a16="http://schemas.microsoft.com/office/drawing/2014/main" id="{51BE1407-9086-4F89-B376-3B0ACCFCDA9C}"/>
              </a:ext>
            </a:extLst>
          </p:cNvPr>
          <p:cNvSpPr>
            <a:spLocks noGrp="1"/>
          </p:cNvSpPr>
          <p:nvPr>
            <p:ph type="body" idx="1"/>
          </p:nvPr>
        </p:nvSpPr>
        <p:spPr>
          <a:xfrm>
            <a:off x="722313" y="2492896"/>
            <a:ext cx="5505869" cy="3744416"/>
          </a:xfrm>
        </p:spPr>
        <p:txBody>
          <a:bodyPr/>
          <a:lstStyle/>
          <a:p>
            <a:r>
              <a:rPr lang="zh-TW" altLang="en-US" dirty="0">
                <a:cs typeface="Times New Roman" pitchFamily="18" charset="0"/>
              </a:rPr>
              <a:t>具有頻率 </a:t>
            </a:r>
            <a:r>
              <a:rPr lang="en-US" altLang="zh-TW" dirty="0">
                <a:cs typeface="Times New Roman" pitchFamily="18" charset="0"/>
              </a:rPr>
              <a:t>440 Hz </a:t>
            </a:r>
            <a:r>
              <a:rPr lang="zh-TW" altLang="en-US" dirty="0">
                <a:cs typeface="Times New Roman" pitchFamily="18" charset="0"/>
              </a:rPr>
              <a:t>的音叉固定於管子的一端，如圖 </a:t>
            </a:r>
            <a:r>
              <a:rPr lang="en-US" altLang="zh-TW" dirty="0">
                <a:cs typeface="Times New Roman" pitchFamily="18" charset="0"/>
              </a:rPr>
              <a:t>17.7 </a:t>
            </a:r>
            <a:r>
              <a:rPr lang="zh-TW" altLang="en-US" dirty="0">
                <a:cs typeface="Times New Roman" pitchFamily="18" charset="0"/>
              </a:rPr>
              <a:t>所示。當水位漸漸降低，問第一次空氣柱諧振時和第二次空氣柱諧振時的長度各為何？</a:t>
            </a:r>
            <a:r>
              <a:rPr lang="en-US" altLang="zh-TW" dirty="0">
                <a:cs typeface="Times New Roman" pitchFamily="18" charset="0"/>
              </a:rPr>
              <a:t>(</a:t>
            </a:r>
            <a:r>
              <a:rPr lang="zh-TW" altLang="en-US" dirty="0">
                <a:cs typeface="Times New Roman" pitchFamily="18" charset="0"/>
              </a:rPr>
              <a:t>已知聲速為</a:t>
            </a:r>
            <a:r>
              <a:rPr lang="en-US" altLang="zh-TW" dirty="0">
                <a:cs typeface="Times New Roman" pitchFamily="18" charset="0"/>
              </a:rPr>
              <a:t>340</a:t>
            </a:r>
            <a:r>
              <a:rPr lang="zh-TW" altLang="en-US" dirty="0">
                <a:cs typeface="Times New Roman" pitchFamily="18" charset="0"/>
              </a:rPr>
              <a:t> </a:t>
            </a:r>
            <a:r>
              <a:rPr lang="en-US" altLang="zh-TW" dirty="0">
                <a:cs typeface="Times New Roman" pitchFamily="18" charset="0"/>
              </a:rPr>
              <a:t>m/s)</a:t>
            </a:r>
            <a:r>
              <a:rPr lang="zh-TW" altLang="en-US" dirty="0">
                <a:cs typeface="Times New Roman" pitchFamily="18" charset="0"/>
              </a:rPr>
              <a:t> </a:t>
            </a:r>
            <a:endParaRPr lang="en-US" altLang="zh-TW" dirty="0">
              <a:cs typeface="Times New Roman" pitchFamily="18" charset="0"/>
            </a:endParaRPr>
          </a:p>
        </p:txBody>
      </p:sp>
      <p:sp>
        <p:nvSpPr>
          <p:cNvPr id="5" name="頁尾版面配置區 4">
            <a:extLst>
              <a:ext uri="{FF2B5EF4-FFF2-40B4-BE49-F238E27FC236}">
                <a16:creationId xmlns:a16="http://schemas.microsoft.com/office/drawing/2014/main" id="{413F04FA-F0E9-4349-9248-5E27AF4C6D17}"/>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6" name="投影片編號版面配置區 5">
            <a:extLst>
              <a:ext uri="{FF2B5EF4-FFF2-40B4-BE49-F238E27FC236}">
                <a16:creationId xmlns:a16="http://schemas.microsoft.com/office/drawing/2014/main" id="{7B783095-15C0-488D-A18A-E30A65BDFE0B}"/>
              </a:ext>
            </a:extLst>
          </p:cNvPr>
          <p:cNvSpPr>
            <a:spLocks noGrp="1"/>
          </p:cNvSpPr>
          <p:nvPr>
            <p:ph type="sldNum" sz="quarter" idx="12"/>
          </p:nvPr>
        </p:nvSpPr>
        <p:spPr/>
        <p:txBody>
          <a:bodyPr/>
          <a:lstStyle/>
          <a:p>
            <a:fld id="{FFF700D2-071F-440E-A3FF-180D34BA4EC8}" type="slidenum">
              <a:rPr lang="en-GB" smtClean="0"/>
              <a:t>24</a:t>
            </a:fld>
            <a:endParaRPr lang="en-GB"/>
          </a:p>
        </p:txBody>
      </p:sp>
      <p:pic>
        <p:nvPicPr>
          <p:cNvPr id="9" name="圖片 8">
            <a:extLst>
              <a:ext uri="{FF2B5EF4-FFF2-40B4-BE49-F238E27FC236}">
                <a16:creationId xmlns:a16="http://schemas.microsoft.com/office/drawing/2014/main" id="{AB5D74E6-9567-463D-B710-8FA0162D05A2}"/>
              </a:ext>
            </a:extLst>
          </p:cNvPr>
          <p:cNvPicPr>
            <a:picLocks noChangeAspect="1"/>
          </p:cNvPicPr>
          <p:nvPr/>
        </p:nvPicPr>
        <p:blipFill>
          <a:blip r:embed="rId2"/>
          <a:stretch>
            <a:fillRect/>
          </a:stretch>
        </p:blipFill>
        <p:spPr>
          <a:xfrm>
            <a:off x="6228184" y="1628949"/>
            <a:ext cx="2381956" cy="3888283"/>
          </a:xfrm>
          <a:prstGeom prst="rect">
            <a:avLst/>
          </a:prstGeom>
        </p:spPr>
      </p:pic>
      <p:pic>
        <p:nvPicPr>
          <p:cNvPr id="10" name="圖片 9">
            <a:extLst>
              <a:ext uri="{FF2B5EF4-FFF2-40B4-BE49-F238E27FC236}">
                <a16:creationId xmlns:a16="http://schemas.microsoft.com/office/drawing/2014/main" id="{779AA6A0-3772-43A3-A2B2-30E0738CDDF7}"/>
              </a:ext>
            </a:extLst>
          </p:cNvPr>
          <p:cNvPicPr>
            <a:picLocks noChangeAspect="1"/>
          </p:cNvPicPr>
          <p:nvPr/>
        </p:nvPicPr>
        <p:blipFill>
          <a:blip r:embed="rId3"/>
          <a:stretch>
            <a:fillRect/>
          </a:stretch>
        </p:blipFill>
        <p:spPr>
          <a:xfrm>
            <a:off x="6228183" y="5469056"/>
            <a:ext cx="2381957" cy="1128296"/>
          </a:xfrm>
          <a:prstGeom prst="rect">
            <a:avLst/>
          </a:prstGeom>
        </p:spPr>
      </p:pic>
      <p:sp>
        <p:nvSpPr>
          <p:cNvPr id="11" name="箭號: 有線條的向右箭號 10">
            <a:hlinkClick r:id="rId4" action="ppaction://hlinkfile"/>
            <a:extLst>
              <a:ext uri="{FF2B5EF4-FFF2-40B4-BE49-F238E27FC236}">
                <a16:creationId xmlns:a16="http://schemas.microsoft.com/office/drawing/2014/main" id="{DEB72D31-96B0-4275-B535-C067BB192388}"/>
              </a:ext>
            </a:extLst>
          </p:cNvPr>
          <p:cNvSpPr/>
          <p:nvPr/>
        </p:nvSpPr>
        <p:spPr>
          <a:xfrm>
            <a:off x="827584" y="4797152"/>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711333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B98036-F646-4BFD-B1ED-3D3E683F3337}"/>
              </a:ext>
            </a:extLst>
          </p:cNvPr>
          <p:cNvSpPr>
            <a:spLocks noGrp="1"/>
          </p:cNvSpPr>
          <p:nvPr>
            <p:ph type="title"/>
          </p:nvPr>
        </p:nvSpPr>
        <p:spPr/>
        <p:txBody>
          <a:bodyPr/>
          <a:lstStyle/>
          <a:p>
            <a:r>
              <a:rPr lang="zh-TW" altLang="en-US" dirty="0"/>
              <a:t>例題 </a:t>
            </a:r>
            <a:r>
              <a:rPr lang="en-US" altLang="zh-TW" dirty="0"/>
              <a:t>17.3</a:t>
            </a:r>
            <a:endParaRPr lang="zh-TW" altLang="en-US" dirty="0"/>
          </a:p>
        </p:txBody>
      </p:sp>
      <p:sp>
        <p:nvSpPr>
          <p:cNvPr id="3" name="文字版面配置區 2">
            <a:extLst>
              <a:ext uri="{FF2B5EF4-FFF2-40B4-BE49-F238E27FC236}">
                <a16:creationId xmlns:a16="http://schemas.microsoft.com/office/drawing/2014/main" id="{D33525D1-0B4C-4691-8A55-2C51151B1F32}"/>
              </a:ext>
            </a:extLst>
          </p:cNvPr>
          <p:cNvSpPr>
            <a:spLocks noGrp="1"/>
          </p:cNvSpPr>
          <p:nvPr>
            <p:ph type="body" idx="1"/>
          </p:nvPr>
        </p:nvSpPr>
        <p:spPr>
          <a:xfrm>
            <a:off x="722313" y="2492896"/>
            <a:ext cx="5429210" cy="3744416"/>
          </a:xfrm>
        </p:spPr>
        <p:txBody>
          <a:bodyPr/>
          <a:lstStyle/>
          <a:p>
            <a:r>
              <a:rPr lang="zh-TW" altLang="en-US" dirty="0">
                <a:cs typeface="Times New Roman" pitchFamily="18" charset="0"/>
              </a:rPr>
              <a:t>如圖 </a:t>
            </a:r>
            <a:r>
              <a:rPr lang="en-US" altLang="zh-TW" dirty="0">
                <a:cs typeface="Times New Roman" pitchFamily="18" charset="0"/>
              </a:rPr>
              <a:t>17.7 </a:t>
            </a:r>
            <a:r>
              <a:rPr lang="zh-TW" altLang="en-US" dirty="0">
                <a:cs typeface="Times New Roman" pitchFamily="18" charset="0"/>
              </a:rPr>
              <a:t>所示，利用調整管中水位可改變空氣柱的長度。一振動音叉置於開口端。當水位降下使空氣柱的長度為 </a:t>
            </a:r>
            <a:r>
              <a:rPr lang="en-US" altLang="zh-TW" dirty="0">
                <a:cs typeface="Times New Roman" pitchFamily="18" charset="0"/>
              </a:rPr>
              <a:t>18.9 cm </a:t>
            </a:r>
            <a:r>
              <a:rPr lang="zh-TW" altLang="en-US" dirty="0">
                <a:cs typeface="Times New Roman" pitchFamily="18" charset="0"/>
              </a:rPr>
              <a:t>時第一次聽到共振，再次共振空氣柱為 </a:t>
            </a:r>
            <a:r>
              <a:rPr lang="en-US" altLang="zh-TW" dirty="0">
                <a:cs typeface="Times New Roman" pitchFamily="18" charset="0"/>
              </a:rPr>
              <a:t>57.5 cm</a:t>
            </a:r>
            <a:r>
              <a:rPr lang="zh-TW" altLang="en-US" dirty="0">
                <a:cs typeface="Times New Roman" pitchFamily="18" charset="0"/>
              </a:rPr>
              <a:t>。問此音叉頻率為何？已知聲速為 </a:t>
            </a:r>
            <a:r>
              <a:rPr lang="en-US" altLang="zh-TW" dirty="0">
                <a:cs typeface="Times New Roman" pitchFamily="18" charset="0"/>
              </a:rPr>
              <a:t>340 m/s</a:t>
            </a:r>
            <a:r>
              <a:rPr lang="zh-TW" altLang="en-US" dirty="0">
                <a:cs typeface="Times New Roman" pitchFamily="18" charset="0"/>
              </a:rPr>
              <a:t>。</a:t>
            </a:r>
            <a:endParaRPr lang="en-US" altLang="zh-TW" dirty="0">
              <a:cs typeface="Times New Roman" pitchFamily="18" charset="0"/>
            </a:endParaRPr>
          </a:p>
          <a:p>
            <a:endParaRPr lang="zh-TW" altLang="en-US" dirty="0"/>
          </a:p>
        </p:txBody>
      </p:sp>
      <p:sp>
        <p:nvSpPr>
          <p:cNvPr id="4" name="頁尾版面配置區 3">
            <a:extLst>
              <a:ext uri="{FF2B5EF4-FFF2-40B4-BE49-F238E27FC236}">
                <a16:creationId xmlns:a16="http://schemas.microsoft.com/office/drawing/2014/main" id="{2243C35A-EA41-48BE-A72B-06344065ED8C}"/>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5" name="投影片編號版面配置區 4">
            <a:extLst>
              <a:ext uri="{FF2B5EF4-FFF2-40B4-BE49-F238E27FC236}">
                <a16:creationId xmlns:a16="http://schemas.microsoft.com/office/drawing/2014/main" id="{8D2B2D53-913F-43ED-94ED-7D1F9957E5B5}"/>
              </a:ext>
            </a:extLst>
          </p:cNvPr>
          <p:cNvSpPr>
            <a:spLocks noGrp="1"/>
          </p:cNvSpPr>
          <p:nvPr>
            <p:ph type="sldNum" sz="quarter" idx="12"/>
          </p:nvPr>
        </p:nvSpPr>
        <p:spPr/>
        <p:txBody>
          <a:bodyPr/>
          <a:lstStyle/>
          <a:p>
            <a:fld id="{FFF700D2-071F-440E-A3FF-180D34BA4EC8}" type="slidenum">
              <a:rPr lang="en-GB" smtClean="0"/>
              <a:pPr/>
              <a:t>25</a:t>
            </a:fld>
            <a:endParaRPr lang="en-GB"/>
          </a:p>
        </p:txBody>
      </p:sp>
      <p:pic>
        <p:nvPicPr>
          <p:cNvPr id="6" name="圖片 5">
            <a:extLst>
              <a:ext uri="{FF2B5EF4-FFF2-40B4-BE49-F238E27FC236}">
                <a16:creationId xmlns:a16="http://schemas.microsoft.com/office/drawing/2014/main" id="{D4EDB9CD-7E8E-4DA9-AEAE-3F2A40A6CADF}"/>
              </a:ext>
            </a:extLst>
          </p:cNvPr>
          <p:cNvPicPr>
            <a:picLocks noChangeAspect="1"/>
          </p:cNvPicPr>
          <p:nvPr/>
        </p:nvPicPr>
        <p:blipFill>
          <a:blip r:embed="rId2"/>
          <a:stretch>
            <a:fillRect/>
          </a:stretch>
        </p:blipFill>
        <p:spPr>
          <a:xfrm>
            <a:off x="6228184" y="1628949"/>
            <a:ext cx="2381956" cy="3888283"/>
          </a:xfrm>
          <a:prstGeom prst="rect">
            <a:avLst/>
          </a:prstGeom>
        </p:spPr>
      </p:pic>
      <p:pic>
        <p:nvPicPr>
          <p:cNvPr id="7" name="圖片 6">
            <a:extLst>
              <a:ext uri="{FF2B5EF4-FFF2-40B4-BE49-F238E27FC236}">
                <a16:creationId xmlns:a16="http://schemas.microsoft.com/office/drawing/2014/main" id="{2180E733-DE29-489A-9EDE-7CAC259D2784}"/>
              </a:ext>
            </a:extLst>
          </p:cNvPr>
          <p:cNvPicPr>
            <a:picLocks noChangeAspect="1"/>
          </p:cNvPicPr>
          <p:nvPr/>
        </p:nvPicPr>
        <p:blipFill>
          <a:blip r:embed="rId3"/>
          <a:stretch>
            <a:fillRect/>
          </a:stretch>
        </p:blipFill>
        <p:spPr>
          <a:xfrm>
            <a:off x="6228183" y="5469056"/>
            <a:ext cx="2381957" cy="1128296"/>
          </a:xfrm>
          <a:prstGeom prst="rect">
            <a:avLst/>
          </a:prstGeom>
        </p:spPr>
      </p:pic>
      <p:sp>
        <p:nvSpPr>
          <p:cNvPr id="8" name="箭號: 有線條的向右箭號 7">
            <a:hlinkClick r:id="rId4" action="ppaction://hlinkfile"/>
            <a:extLst>
              <a:ext uri="{FF2B5EF4-FFF2-40B4-BE49-F238E27FC236}">
                <a16:creationId xmlns:a16="http://schemas.microsoft.com/office/drawing/2014/main" id="{2D6DFACD-6B63-4A3D-A4EC-97F7E0A488F5}"/>
              </a:ext>
            </a:extLst>
          </p:cNvPr>
          <p:cNvSpPr/>
          <p:nvPr/>
        </p:nvSpPr>
        <p:spPr>
          <a:xfrm>
            <a:off x="827584" y="5661248"/>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3403969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BF285A72-60CA-4D7F-85E4-04450222E4D8}"/>
              </a:ext>
            </a:extLst>
          </p:cNvPr>
          <p:cNvSpPr>
            <a:spLocks noGrp="1"/>
          </p:cNvSpPr>
          <p:nvPr>
            <p:ph type="title"/>
          </p:nvPr>
        </p:nvSpPr>
        <p:spPr/>
        <p:txBody>
          <a:bodyPr/>
          <a:lstStyle/>
          <a:p>
            <a:r>
              <a:rPr lang="en-US" altLang="zh-TW" dirty="0"/>
              <a:t>17.3 </a:t>
            </a:r>
            <a:r>
              <a:rPr lang="zh-TW" altLang="en-US" dirty="0"/>
              <a:t>都卜勒效應</a:t>
            </a:r>
          </a:p>
        </p:txBody>
      </p:sp>
      <p:sp>
        <p:nvSpPr>
          <p:cNvPr id="8" name="內容版面配置區 7">
            <a:extLst>
              <a:ext uri="{FF2B5EF4-FFF2-40B4-BE49-F238E27FC236}">
                <a16:creationId xmlns:a16="http://schemas.microsoft.com/office/drawing/2014/main" id="{256F94DE-ECFB-400A-9C59-2CD4EAE97D45}"/>
              </a:ext>
            </a:extLst>
          </p:cNvPr>
          <p:cNvSpPr>
            <a:spLocks noGrp="1"/>
          </p:cNvSpPr>
          <p:nvPr>
            <p:ph idx="1"/>
          </p:nvPr>
        </p:nvSpPr>
        <p:spPr/>
        <p:txBody>
          <a:bodyPr>
            <a:normAutofit/>
          </a:bodyPr>
          <a:lstStyle/>
          <a:p>
            <a:r>
              <a:rPr lang="zh-TW" altLang="en-US" dirty="0">
                <a:cs typeface="Times New Roman" pitchFamily="18" charset="0"/>
              </a:rPr>
              <a:t>波源與觀察者間存在著相對運動時，被觀察的波頻率會發生改變，此現象稱為</a:t>
            </a:r>
            <a:r>
              <a:rPr lang="zh-TW" altLang="en-US" b="1" dirty="0">
                <a:solidFill>
                  <a:srgbClr val="C00000"/>
                </a:solidFill>
                <a:cs typeface="Times New Roman" pitchFamily="18" charset="0"/>
              </a:rPr>
              <a:t>都卜勒效應</a:t>
            </a:r>
            <a:r>
              <a:rPr lang="en-US" altLang="zh-TW" dirty="0">
                <a:cs typeface="Times New Roman" pitchFamily="18" charset="0"/>
              </a:rPr>
              <a:t>(Doppler effect)</a:t>
            </a:r>
            <a:r>
              <a:rPr lang="zh-TW" altLang="en-US" dirty="0">
                <a:cs typeface="Times New Roman" pitchFamily="18" charset="0"/>
              </a:rPr>
              <a:t>。</a:t>
            </a:r>
            <a:endParaRPr lang="en-US" altLang="zh-TW" dirty="0">
              <a:cs typeface="Times New Roman" pitchFamily="18" charset="0"/>
            </a:endParaRPr>
          </a:p>
          <a:p>
            <a:r>
              <a:rPr lang="zh-TW" altLang="en-US" dirty="0">
                <a:cs typeface="Times New Roman" pitchFamily="18" charset="0"/>
              </a:rPr>
              <a:t>我們將使用下列符號：</a:t>
            </a:r>
            <a:r>
              <a:rPr lang="en-US" altLang="zh-TW" i="1" dirty="0">
                <a:cs typeface="Times New Roman" pitchFamily="18" charset="0"/>
              </a:rPr>
              <a:t>υ </a:t>
            </a:r>
            <a:r>
              <a:rPr lang="en-US" altLang="zh-TW" dirty="0">
                <a:cs typeface="Times New Roman" pitchFamily="18" charset="0"/>
              </a:rPr>
              <a:t>= </a:t>
            </a:r>
            <a:r>
              <a:rPr lang="zh-TW" altLang="en-US" dirty="0">
                <a:cs typeface="Times New Roman" pitchFamily="18" charset="0"/>
              </a:rPr>
              <a:t>聲速，</a:t>
            </a:r>
            <a:r>
              <a:rPr lang="en-US" altLang="zh-TW" i="1" dirty="0" err="1">
                <a:cs typeface="Times New Roman" pitchFamily="18" charset="0"/>
              </a:rPr>
              <a:t>υ</a:t>
            </a:r>
            <a:r>
              <a:rPr lang="en-US" altLang="zh-TW" baseline="-25000" dirty="0" err="1">
                <a:cs typeface="Times New Roman" pitchFamily="18" charset="0"/>
              </a:rPr>
              <a:t>S</a:t>
            </a:r>
            <a:r>
              <a:rPr lang="en-US" altLang="zh-TW" baseline="-25000" dirty="0">
                <a:cs typeface="Times New Roman" pitchFamily="18" charset="0"/>
              </a:rPr>
              <a:t> </a:t>
            </a:r>
            <a:r>
              <a:rPr lang="en-US" altLang="zh-TW" dirty="0">
                <a:cs typeface="Times New Roman" pitchFamily="18" charset="0"/>
              </a:rPr>
              <a:t>= </a:t>
            </a:r>
            <a:r>
              <a:rPr lang="zh-TW" altLang="en-US" dirty="0">
                <a:cs typeface="Times New Roman" pitchFamily="18" charset="0"/>
              </a:rPr>
              <a:t>波源速率及 </a:t>
            </a:r>
            <a:r>
              <a:rPr lang="en-US" altLang="zh-TW" i="1" dirty="0" err="1">
                <a:cs typeface="Times New Roman" pitchFamily="18" charset="0"/>
              </a:rPr>
              <a:t>υ</a:t>
            </a:r>
            <a:r>
              <a:rPr lang="en-US" altLang="zh-TW" baseline="-25000" dirty="0" err="1">
                <a:cs typeface="Times New Roman" pitchFamily="18" charset="0"/>
              </a:rPr>
              <a:t>O</a:t>
            </a:r>
            <a:r>
              <a:rPr lang="en-US" altLang="zh-TW" dirty="0">
                <a:cs typeface="Times New Roman" pitchFamily="18" charset="0"/>
              </a:rPr>
              <a:t> = </a:t>
            </a:r>
            <a:r>
              <a:rPr lang="zh-TW" altLang="en-US" dirty="0">
                <a:cs typeface="Times New Roman" pitchFamily="18" charset="0"/>
              </a:rPr>
              <a:t>觀察者 速率。所有這些速度都是相對於地面的。當觀察者與波源都靜止時，頻率及波長都是其正常值 </a:t>
            </a:r>
            <a:r>
              <a:rPr lang="en-US" altLang="zh-TW" i="1" dirty="0" err="1">
                <a:cs typeface="Times New Roman" pitchFamily="18" charset="0"/>
              </a:rPr>
              <a:t>f</a:t>
            </a:r>
            <a:r>
              <a:rPr lang="en-US" altLang="zh-TW" baseline="-25000" dirty="0" err="1">
                <a:cs typeface="Times New Roman" pitchFamily="18" charset="0"/>
              </a:rPr>
              <a:t>0</a:t>
            </a:r>
            <a:r>
              <a:rPr lang="en-US" altLang="zh-TW" i="1" dirty="0">
                <a:cs typeface="Times New Roman" pitchFamily="18" charset="0"/>
              </a:rPr>
              <a:t> </a:t>
            </a:r>
            <a:r>
              <a:rPr lang="zh-TW" altLang="en-US" dirty="0">
                <a:cs typeface="Times New Roman" pitchFamily="18" charset="0"/>
              </a:rPr>
              <a:t>及 </a:t>
            </a:r>
            <a:r>
              <a:rPr lang="en-US" altLang="zh-TW" i="1" dirty="0" err="1">
                <a:cs typeface="Times New Roman" pitchFamily="18" charset="0"/>
              </a:rPr>
              <a:t>λ</a:t>
            </a:r>
            <a:r>
              <a:rPr lang="en-US" altLang="zh-TW" baseline="-25000" dirty="0" err="1">
                <a:cs typeface="Times New Roman" pitchFamily="18" charset="0"/>
              </a:rPr>
              <a:t>0</a:t>
            </a:r>
            <a:r>
              <a:rPr lang="zh-TW" altLang="en-US" dirty="0">
                <a:cs typeface="Times New Roman" pitchFamily="18" charset="0"/>
              </a:rPr>
              <a:t>，且聲速是</a:t>
            </a:r>
            <a:endParaRPr lang="zh-TW" altLang="en-US" dirty="0"/>
          </a:p>
        </p:txBody>
      </p:sp>
      <p:sp>
        <p:nvSpPr>
          <p:cNvPr id="5" name="頁尾版面配置區 4">
            <a:extLst>
              <a:ext uri="{FF2B5EF4-FFF2-40B4-BE49-F238E27FC236}">
                <a16:creationId xmlns:a16="http://schemas.microsoft.com/office/drawing/2014/main" id="{A2A95890-C138-4630-AF70-BF0F145E5FA0}"/>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6" name="投影片編號版面配置區 5">
            <a:extLst>
              <a:ext uri="{FF2B5EF4-FFF2-40B4-BE49-F238E27FC236}">
                <a16:creationId xmlns:a16="http://schemas.microsoft.com/office/drawing/2014/main" id="{29D7D104-8D0E-41E4-BC3A-7D48A91A4D80}"/>
              </a:ext>
            </a:extLst>
          </p:cNvPr>
          <p:cNvSpPr>
            <a:spLocks noGrp="1"/>
          </p:cNvSpPr>
          <p:nvPr>
            <p:ph type="sldNum" sz="quarter" idx="12"/>
          </p:nvPr>
        </p:nvSpPr>
        <p:spPr/>
        <p:txBody>
          <a:bodyPr/>
          <a:lstStyle/>
          <a:p>
            <a:fld id="{FFF700D2-071F-440E-A3FF-180D34BA4EC8}" type="slidenum">
              <a:rPr lang="en-GB" smtClean="0"/>
              <a:t>26</a:t>
            </a:fld>
            <a:endParaRPr lang="en-GB"/>
          </a:p>
        </p:txBody>
      </p:sp>
      <p:pic>
        <p:nvPicPr>
          <p:cNvPr id="9" name="圖片 8">
            <a:extLst>
              <a:ext uri="{FF2B5EF4-FFF2-40B4-BE49-F238E27FC236}">
                <a16:creationId xmlns:a16="http://schemas.microsoft.com/office/drawing/2014/main" id="{89DD0E7A-9AD0-493F-B7DB-E70F052A01EA}"/>
              </a:ext>
            </a:extLst>
          </p:cNvPr>
          <p:cNvPicPr>
            <a:picLocks noChangeAspect="1"/>
          </p:cNvPicPr>
          <p:nvPr/>
        </p:nvPicPr>
        <p:blipFill>
          <a:blip r:embed="rId2"/>
          <a:stretch>
            <a:fillRect/>
          </a:stretch>
        </p:blipFill>
        <p:spPr>
          <a:xfrm>
            <a:off x="3779912" y="4869160"/>
            <a:ext cx="1053465" cy="480060"/>
          </a:xfrm>
          <a:prstGeom prst="rect">
            <a:avLst/>
          </a:prstGeom>
        </p:spPr>
      </p:pic>
    </p:spTree>
    <p:extLst>
      <p:ext uri="{BB962C8B-B14F-4D97-AF65-F5344CB8AC3E}">
        <p14:creationId xmlns:p14="http://schemas.microsoft.com/office/powerpoint/2010/main" val="1282915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0A26EBAB-4FDA-4368-B967-77BC7EAF12C5}"/>
              </a:ext>
            </a:extLst>
          </p:cNvPr>
          <p:cNvSpPr>
            <a:spLocks noGrp="1"/>
          </p:cNvSpPr>
          <p:nvPr>
            <p:ph type="title"/>
          </p:nvPr>
        </p:nvSpPr>
        <p:spPr/>
        <p:txBody>
          <a:bodyPr/>
          <a:lstStyle/>
          <a:p>
            <a:r>
              <a:rPr lang="en-US" altLang="zh-TW" dirty="0"/>
              <a:t>17.3 </a:t>
            </a:r>
            <a:r>
              <a:rPr lang="zh-TW" altLang="en-US" dirty="0"/>
              <a:t>都卜勒效應</a:t>
            </a:r>
          </a:p>
        </p:txBody>
      </p:sp>
      <p:sp>
        <p:nvSpPr>
          <p:cNvPr id="7" name="內容版面配置區 6">
            <a:extLst>
              <a:ext uri="{FF2B5EF4-FFF2-40B4-BE49-F238E27FC236}">
                <a16:creationId xmlns:a16="http://schemas.microsoft.com/office/drawing/2014/main" id="{D419C940-D08C-4585-A6B6-FFFD0B43241F}"/>
              </a:ext>
            </a:extLst>
          </p:cNvPr>
          <p:cNvSpPr>
            <a:spLocks noGrp="1"/>
          </p:cNvSpPr>
          <p:nvPr>
            <p:ph sz="half" idx="1"/>
          </p:nvPr>
        </p:nvSpPr>
        <p:spPr>
          <a:xfrm>
            <a:off x="457200" y="1340768"/>
            <a:ext cx="4474840" cy="5040560"/>
          </a:xfrm>
        </p:spPr>
        <p:txBody>
          <a:bodyPr>
            <a:normAutofit/>
          </a:bodyPr>
          <a:lstStyle/>
          <a:p>
            <a:pPr marL="0" indent="0">
              <a:buNone/>
            </a:pPr>
            <a:r>
              <a:rPr lang="zh-TW" altLang="en-US" sz="3200" b="1" dirty="0">
                <a:solidFill>
                  <a:schemeClr val="accent6"/>
                </a:solidFill>
                <a:cs typeface="Times New Roman" pitchFamily="18" charset="0"/>
              </a:rPr>
              <a:t>聲源靜止，觀察者運動 </a:t>
            </a:r>
            <a:endParaRPr lang="en-US" altLang="zh-TW" sz="3200" dirty="0">
              <a:solidFill>
                <a:schemeClr val="accent6"/>
              </a:solidFill>
              <a:cs typeface="Times New Roman" pitchFamily="18" charset="0"/>
            </a:endParaRPr>
          </a:p>
          <a:p>
            <a:r>
              <a:rPr lang="zh-TW" altLang="en-US" dirty="0">
                <a:cs typeface="Times New Roman" pitchFamily="18" charset="0"/>
              </a:rPr>
              <a:t>如圖 </a:t>
            </a:r>
            <a:r>
              <a:rPr lang="en-US" altLang="zh-TW" dirty="0">
                <a:cs typeface="Times New Roman" pitchFamily="18" charset="0"/>
              </a:rPr>
              <a:t>17.8 </a:t>
            </a:r>
            <a:r>
              <a:rPr lang="zh-TW" altLang="en-US" dirty="0">
                <a:cs typeface="Times New Roman" pitchFamily="18" charset="0"/>
              </a:rPr>
              <a:t>所示，假設觀察者 </a:t>
            </a:r>
            <a:r>
              <a:rPr lang="en-US" altLang="zh-TW" dirty="0">
                <a:cs typeface="Times New Roman" pitchFamily="18" charset="0"/>
              </a:rPr>
              <a:t>O </a:t>
            </a:r>
            <a:r>
              <a:rPr lang="zh-TW" altLang="en-US" dirty="0">
                <a:cs typeface="Times New Roman" pitchFamily="18" charset="0"/>
              </a:rPr>
              <a:t>以 </a:t>
            </a:r>
            <a:r>
              <a:rPr lang="en-US" altLang="zh-TW" i="1" dirty="0" err="1">
                <a:cs typeface="Times New Roman" pitchFamily="18" charset="0"/>
              </a:rPr>
              <a:t>υ</a:t>
            </a:r>
            <a:r>
              <a:rPr lang="en-US" altLang="zh-TW" baseline="-25000" dirty="0" err="1">
                <a:cs typeface="Times New Roman" pitchFamily="18" charset="0"/>
              </a:rPr>
              <a:t>O</a:t>
            </a:r>
            <a:r>
              <a:rPr lang="en-US" altLang="zh-TW" i="1" dirty="0">
                <a:cs typeface="Times New Roman" pitchFamily="18" charset="0"/>
              </a:rPr>
              <a:t> </a:t>
            </a:r>
            <a:r>
              <a:rPr lang="zh-TW" altLang="en-US" dirty="0">
                <a:cs typeface="Times New Roman" pitchFamily="18" charset="0"/>
              </a:rPr>
              <a:t>速度移向聲源 </a:t>
            </a:r>
            <a:r>
              <a:rPr lang="en-US" altLang="zh-TW" i="1" dirty="0">
                <a:cs typeface="Times New Roman" pitchFamily="18" charset="0"/>
              </a:rPr>
              <a:t>S</a:t>
            </a:r>
            <a:r>
              <a:rPr lang="zh-TW" altLang="en-US" dirty="0">
                <a:cs typeface="Times New Roman" pitchFamily="18" charset="0"/>
              </a:rPr>
              <a:t>。</a:t>
            </a:r>
            <a:endParaRPr lang="en-US" altLang="zh-TW" dirty="0">
              <a:cs typeface="Times New Roman" pitchFamily="18" charset="0"/>
            </a:endParaRPr>
          </a:p>
          <a:p>
            <a:r>
              <a:rPr lang="zh-TW" altLang="en-US" dirty="0">
                <a:cs typeface="Times New Roman" pitchFamily="18" charset="0"/>
              </a:rPr>
              <a:t>對於 </a:t>
            </a:r>
            <a:r>
              <a:rPr lang="en-US" altLang="zh-TW" dirty="0">
                <a:cs typeface="Times New Roman" pitchFamily="18" charset="0"/>
              </a:rPr>
              <a:t>O </a:t>
            </a:r>
            <a:r>
              <a:rPr lang="zh-TW" altLang="en-US" dirty="0">
                <a:cs typeface="Times New Roman" pitchFamily="18" charset="0"/>
              </a:rPr>
              <a:t>聲波速度是 </a:t>
            </a:r>
            <a:r>
              <a:rPr lang="en-US" altLang="zh-TW" i="1" dirty="0">
                <a:cs typeface="Times New Roman" pitchFamily="18" charset="0"/>
              </a:rPr>
              <a:t>υ' </a:t>
            </a:r>
            <a:r>
              <a:rPr lang="en-US" altLang="zh-TW" dirty="0">
                <a:cs typeface="Times New Roman" pitchFamily="18" charset="0"/>
              </a:rPr>
              <a:t>= </a:t>
            </a:r>
            <a:r>
              <a:rPr lang="en-US" altLang="zh-TW" i="1" dirty="0">
                <a:cs typeface="Times New Roman" pitchFamily="18" charset="0"/>
              </a:rPr>
              <a:t>υ </a:t>
            </a:r>
            <a:r>
              <a:rPr lang="en-US" altLang="zh-TW" dirty="0">
                <a:cs typeface="Times New Roman" pitchFamily="18" charset="0"/>
              </a:rPr>
              <a:t>+</a:t>
            </a:r>
            <a:r>
              <a:rPr lang="en-US" altLang="zh-TW" i="1" dirty="0">
                <a:cs typeface="Times New Roman" pitchFamily="18" charset="0"/>
              </a:rPr>
              <a:t> </a:t>
            </a:r>
            <a:r>
              <a:rPr lang="en-US" altLang="zh-TW" i="1" dirty="0" err="1">
                <a:cs typeface="Times New Roman" pitchFamily="18" charset="0"/>
              </a:rPr>
              <a:t>υ</a:t>
            </a:r>
            <a:r>
              <a:rPr lang="en-US" altLang="zh-TW" baseline="-25000" dirty="0" err="1">
                <a:cs typeface="Times New Roman" pitchFamily="18" charset="0"/>
              </a:rPr>
              <a:t>O</a:t>
            </a:r>
            <a:r>
              <a:rPr lang="zh-TW" altLang="en-US" dirty="0">
                <a:cs typeface="Times New Roman" pitchFamily="18" charset="0"/>
              </a:rPr>
              <a:t>，但其波長卻是正常值，</a:t>
            </a:r>
            <a:r>
              <a:rPr lang="en-US" altLang="zh-TW" i="1" dirty="0" err="1">
                <a:cs typeface="Times New Roman" pitchFamily="18" charset="0"/>
              </a:rPr>
              <a:t>λ</a:t>
            </a:r>
            <a:r>
              <a:rPr lang="en-US" altLang="zh-TW" baseline="-25000" dirty="0" err="1">
                <a:cs typeface="Times New Roman" pitchFamily="18" charset="0"/>
              </a:rPr>
              <a:t>0</a:t>
            </a:r>
            <a:r>
              <a:rPr lang="en-US" altLang="zh-TW" i="1" dirty="0">
                <a:cs typeface="Times New Roman" pitchFamily="18" charset="0"/>
              </a:rPr>
              <a:t> </a:t>
            </a:r>
            <a:r>
              <a:rPr lang="zh-TW" altLang="en-US" dirty="0">
                <a:cs typeface="Times New Roman" pitchFamily="18" charset="0"/>
              </a:rPr>
              <a:t>＝ </a:t>
            </a:r>
            <a:r>
              <a:rPr lang="en-US" altLang="zh-TW" i="1" dirty="0">
                <a:cs typeface="Times New Roman" pitchFamily="18" charset="0"/>
              </a:rPr>
              <a:t>υ</a:t>
            </a:r>
            <a:r>
              <a:rPr lang="en-US" altLang="zh-TW" dirty="0">
                <a:cs typeface="Times New Roman" pitchFamily="18" charset="0"/>
              </a:rPr>
              <a:t>/</a:t>
            </a:r>
            <a:r>
              <a:rPr lang="en-US" altLang="zh-TW" i="1" dirty="0">
                <a:cs typeface="Times New Roman" pitchFamily="18" charset="0"/>
              </a:rPr>
              <a:t> </a:t>
            </a:r>
            <a:r>
              <a:rPr lang="en-US" altLang="zh-TW" i="1" dirty="0" err="1">
                <a:cs typeface="Times New Roman" pitchFamily="18" charset="0"/>
              </a:rPr>
              <a:t>f</a:t>
            </a:r>
            <a:r>
              <a:rPr lang="en-US" altLang="zh-TW" baseline="-25000" dirty="0" err="1">
                <a:cs typeface="Times New Roman" pitchFamily="18" charset="0"/>
              </a:rPr>
              <a:t>0</a:t>
            </a:r>
            <a:r>
              <a:rPr lang="zh-TW" altLang="en-US" dirty="0">
                <a:cs typeface="Times New Roman" pitchFamily="18" charset="0"/>
              </a:rPr>
              <a:t>。</a:t>
            </a:r>
            <a:endParaRPr lang="en-US" altLang="zh-TW" dirty="0">
              <a:cs typeface="Times New Roman" pitchFamily="18" charset="0"/>
            </a:endParaRPr>
          </a:p>
          <a:p>
            <a:r>
              <a:rPr lang="zh-TW" altLang="en-US" dirty="0">
                <a:cs typeface="Times New Roman" pitchFamily="18" charset="0"/>
              </a:rPr>
              <a:t>因此，</a:t>
            </a:r>
            <a:r>
              <a:rPr lang="en-US" altLang="zh-TW" dirty="0">
                <a:cs typeface="Times New Roman" pitchFamily="18" charset="0"/>
              </a:rPr>
              <a:t>O </a:t>
            </a:r>
            <a:r>
              <a:rPr lang="zh-TW" altLang="en-US" dirty="0">
                <a:cs typeface="Times New Roman" pitchFamily="18" charset="0"/>
              </a:rPr>
              <a:t>所聽到的頻率為：</a:t>
            </a:r>
            <a:endParaRPr lang="zh-TW" altLang="en-US" dirty="0"/>
          </a:p>
        </p:txBody>
      </p:sp>
      <p:pic>
        <p:nvPicPr>
          <p:cNvPr id="9" name="內容版面配置區 8">
            <a:extLst>
              <a:ext uri="{FF2B5EF4-FFF2-40B4-BE49-F238E27FC236}">
                <a16:creationId xmlns:a16="http://schemas.microsoft.com/office/drawing/2014/main" id="{E7736FFA-1FB7-4F9F-A10C-BFBD1B6C7B8A}"/>
              </a:ext>
            </a:extLst>
          </p:cNvPr>
          <p:cNvPicPr>
            <a:picLocks noGrp="1" noChangeAspect="1"/>
          </p:cNvPicPr>
          <p:nvPr>
            <p:ph sz="half" idx="2"/>
          </p:nvPr>
        </p:nvPicPr>
        <p:blipFill>
          <a:blip r:embed="rId2"/>
          <a:stretch>
            <a:fillRect/>
          </a:stretch>
        </p:blipFill>
        <p:spPr>
          <a:xfrm>
            <a:off x="5219700" y="1700808"/>
            <a:ext cx="3467100" cy="3167742"/>
          </a:xfrm>
          <a:prstGeom prst="rect">
            <a:avLst/>
          </a:prstGeom>
        </p:spPr>
      </p:pic>
      <p:sp>
        <p:nvSpPr>
          <p:cNvPr id="4" name="頁尾版面配置區 3">
            <a:extLst>
              <a:ext uri="{FF2B5EF4-FFF2-40B4-BE49-F238E27FC236}">
                <a16:creationId xmlns:a16="http://schemas.microsoft.com/office/drawing/2014/main" id="{F151F221-6A63-4145-B76C-495016E44124}"/>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5" name="投影片編號版面配置區 4">
            <a:extLst>
              <a:ext uri="{FF2B5EF4-FFF2-40B4-BE49-F238E27FC236}">
                <a16:creationId xmlns:a16="http://schemas.microsoft.com/office/drawing/2014/main" id="{E192724E-CA09-4876-92D6-DCF95B436528}"/>
              </a:ext>
            </a:extLst>
          </p:cNvPr>
          <p:cNvSpPr>
            <a:spLocks noGrp="1"/>
          </p:cNvSpPr>
          <p:nvPr>
            <p:ph type="sldNum" sz="quarter" idx="12"/>
          </p:nvPr>
        </p:nvSpPr>
        <p:spPr/>
        <p:txBody>
          <a:bodyPr/>
          <a:lstStyle/>
          <a:p>
            <a:fld id="{FFF700D2-071F-440E-A3FF-180D34BA4EC8}" type="slidenum">
              <a:rPr lang="en-GB" smtClean="0"/>
              <a:t>27</a:t>
            </a:fld>
            <a:endParaRPr lang="en-GB"/>
          </a:p>
        </p:txBody>
      </p:sp>
      <p:pic>
        <p:nvPicPr>
          <p:cNvPr id="10" name="圖片 9">
            <a:extLst>
              <a:ext uri="{FF2B5EF4-FFF2-40B4-BE49-F238E27FC236}">
                <a16:creationId xmlns:a16="http://schemas.microsoft.com/office/drawing/2014/main" id="{74E90F13-3DA0-4A9C-B143-A5DD4B2C0D14}"/>
              </a:ext>
            </a:extLst>
          </p:cNvPr>
          <p:cNvPicPr>
            <a:picLocks noChangeAspect="1"/>
          </p:cNvPicPr>
          <p:nvPr/>
        </p:nvPicPr>
        <p:blipFill>
          <a:blip r:embed="rId3"/>
          <a:stretch>
            <a:fillRect/>
          </a:stretch>
        </p:blipFill>
        <p:spPr>
          <a:xfrm>
            <a:off x="2041176" y="5573766"/>
            <a:ext cx="2526983" cy="660083"/>
          </a:xfrm>
          <a:prstGeom prst="rect">
            <a:avLst/>
          </a:prstGeom>
        </p:spPr>
      </p:pic>
    </p:spTree>
    <p:extLst>
      <p:ext uri="{BB962C8B-B14F-4D97-AF65-F5344CB8AC3E}">
        <p14:creationId xmlns:p14="http://schemas.microsoft.com/office/powerpoint/2010/main" val="980401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0A26EBAB-4FDA-4368-B967-77BC7EAF12C5}"/>
              </a:ext>
            </a:extLst>
          </p:cNvPr>
          <p:cNvSpPr>
            <a:spLocks noGrp="1"/>
          </p:cNvSpPr>
          <p:nvPr>
            <p:ph type="title"/>
          </p:nvPr>
        </p:nvSpPr>
        <p:spPr/>
        <p:txBody>
          <a:bodyPr/>
          <a:lstStyle/>
          <a:p>
            <a:r>
              <a:rPr lang="en-US" altLang="zh-TW" dirty="0"/>
              <a:t>17.3 </a:t>
            </a:r>
            <a:r>
              <a:rPr lang="zh-TW" altLang="en-US" dirty="0"/>
              <a:t>都卜勒效應</a:t>
            </a:r>
          </a:p>
        </p:txBody>
      </p:sp>
      <p:sp>
        <p:nvSpPr>
          <p:cNvPr id="7" name="內容版面配置區 6">
            <a:extLst>
              <a:ext uri="{FF2B5EF4-FFF2-40B4-BE49-F238E27FC236}">
                <a16:creationId xmlns:a16="http://schemas.microsoft.com/office/drawing/2014/main" id="{D419C940-D08C-4585-A6B6-FFFD0B43241F}"/>
              </a:ext>
            </a:extLst>
          </p:cNvPr>
          <p:cNvSpPr>
            <a:spLocks noGrp="1"/>
          </p:cNvSpPr>
          <p:nvPr>
            <p:ph sz="half" idx="1"/>
          </p:nvPr>
        </p:nvSpPr>
        <p:spPr>
          <a:xfrm>
            <a:off x="457200" y="1340768"/>
            <a:ext cx="4474840" cy="5040560"/>
          </a:xfrm>
        </p:spPr>
        <p:txBody>
          <a:bodyPr>
            <a:normAutofit/>
          </a:bodyPr>
          <a:lstStyle/>
          <a:p>
            <a:pPr marL="0" indent="0">
              <a:buNone/>
            </a:pPr>
            <a:r>
              <a:rPr lang="zh-TW" altLang="en-US" sz="3200" b="1" dirty="0">
                <a:solidFill>
                  <a:schemeClr val="accent6"/>
                </a:solidFill>
                <a:cs typeface="Times New Roman" pitchFamily="18" charset="0"/>
              </a:rPr>
              <a:t>聲源靜止，觀察者運動 </a:t>
            </a:r>
            <a:endParaRPr lang="en-US" altLang="zh-TW" sz="3200" dirty="0">
              <a:solidFill>
                <a:schemeClr val="accent6"/>
              </a:solidFill>
              <a:cs typeface="Times New Roman" pitchFamily="18" charset="0"/>
            </a:endParaRPr>
          </a:p>
          <a:p>
            <a:pPr>
              <a:lnSpc>
                <a:spcPct val="150000"/>
              </a:lnSpc>
            </a:pPr>
            <a:r>
              <a:rPr lang="zh-TW" altLang="en-US" dirty="0">
                <a:cs typeface="Times New Roman" pitchFamily="18" charset="0"/>
              </a:rPr>
              <a:t>如果 </a:t>
            </a:r>
            <a:r>
              <a:rPr lang="en-US" altLang="zh-TW" dirty="0">
                <a:cs typeface="Times New Roman" pitchFamily="18" charset="0"/>
              </a:rPr>
              <a:t>O </a:t>
            </a:r>
            <a:r>
              <a:rPr lang="zh-TW" altLang="en-US" dirty="0">
                <a:cs typeface="Times New Roman" pitchFamily="18" charset="0"/>
              </a:rPr>
              <a:t>遠離 </a:t>
            </a:r>
            <a:r>
              <a:rPr lang="en-US" altLang="zh-TW" dirty="0">
                <a:cs typeface="Times New Roman" pitchFamily="18" charset="0"/>
              </a:rPr>
              <a:t>S</a:t>
            </a:r>
            <a:r>
              <a:rPr lang="zh-TW" altLang="en-US" dirty="0">
                <a:cs typeface="Times New Roman" pitchFamily="18" charset="0"/>
              </a:rPr>
              <a:t>，</a:t>
            </a:r>
            <a:r>
              <a:rPr lang="en-US" altLang="zh-TW" dirty="0">
                <a:cs typeface="Times New Roman" pitchFamily="18" charset="0"/>
              </a:rPr>
              <a:t>O </a:t>
            </a:r>
            <a:r>
              <a:rPr lang="zh-TW" altLang="en-US" dirty="0">
                <a:cs typeface="Times New Roman" pitchFamily="18" charset="0"/>
              </a:rPr>
              <a:t>所聽到的頻率將為 </a:t>
            </a:r>
            <a:r>
              <a:rPr lang="en-US" altLang="zh-TW" i="1" dirty="0">
                <a:cs typeface="Times New Roman" pitchFamily="18" charset="0"/>
              </a:rPr>
              <a:t>f‘  </a:t>
            </a:r>
            <a:r>
              <a:rPr lang="en-US" altLang="zh-TW" dirty="0">
                <a:cs typeface="Times New Roman" pitchFamily="18" charset="0"/>
              </a:rPr>
              <a:t>= [(</a:t>
            </a:r>
            <a:r>
              <a:rPr lang="en-US" altLang="zh-TW" i="1" dirty="0">
                <a:cs typeface="Times New Roman" pitchFamily="18" charset="0"/>
              </a:rPr>
              <a:t>υ </a:t>
            </a:r>
            <a:r>
              <a:rPr lang="en-US" altLang="zh-TW" dirty="0">
                <a:cs typeface="Times New Roman" pitchFamily="18" charset="0"/>
              </a:rPr>
              <a:t>− </a:t>
            </a:r>
            <a:r>
              <a:rPr lang="en-US" altLang="zh-TW" i="1" dirty="0" err="1">
                <a:cs typeface="Times New Roman" pitchFamily="18" charset="0"/>
              </a:rPr>
              <a:t>υ</a:t>
            </a:r>
            <a:r>
              <a:rPr lang="en-US" altLang="zh-TW" baseline="-25000" dirty="0" err="1">
                <a:cs typeface="Times New Roman" pitchFamily="18" charset="0"/>
              </a:rPr>
              <a:t>0</a:t>
            </a:r>
            <a:r>
              <a:rPr lang="en-US" altLang="zh-TW" dirty="0">
                <a:cs typeface="Times New Roman" pitchFamily="18" charset="0"/>
              </a:rPr>
              <a:t>) /</a:t>
            </a:r>
            <a:r>
              <a:rPr lang="en-US" altLang="zh-TW" i="1" dirty="0">
                <a:cs typeface="Times New Roman" pitchFamily="18" charset="0"/>
              </a:rPr>
              <a:t>υ</a:t>
            </a:r>
            <a:r>
              <a:rPr lang="en-US" altLang="zh-TW" dirty="0">
                <a:cs typeface="Times New Roman" pitchFamily="18" charset="0"/>
              </a:rPr>
              <a:t>]</a:t>
            </a:r>
            <a:r>
              <a:rPr lang="en-US" altLang="zh-TW" i="1" dirty="0">
                <a:cs typeface="Times New Roman" pitchFamily="18" charset="0"/>
              </a:rPr>
              <a:t> </a:t>
            </a:r>
            <a:r>
              <a:rPr lang="en-US" altLang="zh-TW" i="1" dirty="0" err="1">
                <a:cs typeface="Times New Roman" pitchFamily="18" charset="0"/>
              </a:rPr>
              <a:t>f</a:t>
            </a:r>
            <a:r>
              <a:rPr lang="en-US" altLang="zh-TW" baseline="-25000" dirty="0" err="1">
                <a:cs typeface="Times New Roman" pitchFamily="18" charset="0"/>
              </a:rPr>
              <a:t>0</a:t>
            </a:r>
            <a:r>
              <a:rPr lang="zh-TW" altLang="en-US" dirty="0">
                <a:cs typeface="Times New Roman" pitchFamily="18" charset="0"/>
              </a:rPr>
              <a:t>。</a:t>
            </a:r>
            <a:endParaRPr lang="en-US" altLang="zh-TW" dirty="0">
              <a:cs typeface="Times New Roman" pitchFamily="18" charset="0"/>
            </a:endParaRPr>
          </a:p>
          <a:p>
            <a:pPr>
              <a:lnSpc>
                <a:spcPct val="150000"/>
              </a:lnSpc>
            </a:pPr>
            <a:r>
              <a:rPr lang="zh-TW" altLang="en-US" dirty="0">
                <a:cs typeface="Times New Roman" pitchFamily="18" charset="0"/>
              </a:rPr>
              <a:t>結合上兩式我們發現：  </a:t>
            </a:r>
            <a:br>
              <a:rPr lang="en-US" altLang="zh-TW" dirty="0">
                <a:cs typeface="Times New Roman" pitchFamily="18" charset="0"/>
              </a:rPr>
            </a:br>
            <a:endParaRPr lang="zh-TW" altLang="en-US" dirty="0"/>
          </a:p>
        </p:txBody>
      </p:sp>
      <p:pic>
        <p:nvPicPr>
          <p:cNvPr id="9" name="內容版面配置區 8">
            <a:extLst>
              <a:ext uri="{FF2B5EF4-FFF2-40B4-BE49-F238E27FC236}">
                <a16:creationId xmlns:a16="http://schemas.microsoft.com/office/drawing/2014/main" id="{E7736FFA-1FB7-4F9F-A10C-BFBD1B6C7B8A}"/>
              </a:ext>
            </a:extLst>
          </p:cNvPr>
          <p:cNvPicPr>
            <a:picLocks noGrp="1" noChangeAspect="1"/>
          </p:cNvPicPr>
          <p:nvPr>
            <p:ph sz="half" idx="2"/>
          </p:nvPr>
        </p:nvPicPr>
        <p:blipFill>
          <a:blip r:embed="rId2"/>
          <a:stretch>
            <a:fillRect/>
          </a:stretch>
        </p:blipFill>
        <p:spPr>
          <a:xfrm>
            <a:off x="5219700" y="1700808"/>
            <a:ext cx="3467100" cy="3167742"/>
          </a:xfrm>
          <a:prstGeom prst="rect">
            <a:avLst/>
          </a:prstGeom>
        </p:spPr>
      </p:pic>
      <p:sp>
        <p:nvSpPr>
          <p:cNvPr id="4" name="頁尾版面配置區 3">
            <a:extLst>
              <a:ext uri="{FF2B5EF4-FFF2-40B4-BE49-F238E27FC236}">
                <a16:creationId xmlns:a16="http://schemas.microsoft.com/office/drawing/2014/main" id="{F151F221-6A63-4145-B76C-495016E44124}"/>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5" name="投影片編號版面配置區 4">
            <a:extLst>
              <a:ext uri="{FF2B5EF4-FFF2-40B4-BE49-F238E27FC236}">
                <a16:creationId xmlns:a16="http://schemas.microsoft.com/office/drawing/2014/main" id="{E192724E-CA09-4876-92D6-DCF95B436528}"/>
              </a:ext>
            </a:extLst>
          </p:cNvPr>
          <p:cNvSpPr>
            <a:spLocks noGrp="1"/>
          </p:cNvSpPr>
          <p:nvPr>
            <p:ph type="sldNum" sz="quarter" idx="12"/>
          </p:nvPr>
        </p:nvSpPr>
        <p:spPr/>
        <p:txBody>
          <a:bodyPr/>
          <a:lstStyle/>
          <a:p>
            <a:fld id="{FFF700D2-071F-440E-A3FF-180D34BA4EC8}" type="slidenum">
              <a:rPr lang="en-GB" smtClean="0"/>
              <a:t>28</a:t>
            </a:fld>
            <a:endParaRPr lang="en-GB"/>
          </a:p>
        </p:txBody>
      </p:sp>
      <p:pic>
        <p:nvPicPr>
          <p:cNvPr id="3" name="圖片 2">
            <a:extLst>
              <a:ext uri="{FF2B5EF4-FFF2-40B4-BE49-F238E27FC236}">
                <a16:creationId xmlns:a16="http://schemas.microsoft.com/office/drawing/2014/main" id="{BA66A5FF-2134-4D1A-9ECC-F518D42BD85A}"/>
              </a:ext>
            </a:extLst>
          </p:cNvPr>
          <p:cNvPicPr>
            <a:picLocks noChangeAspect="1"/>
          </p:cNvPicPr>
          <p:nvPr/>
        </p:nvPicPr>
        <p:blipFill>
          <a:blip r:embed="rId3"/>
          <a:stretch>
            <a:fillRect/>
          </a:stretch>
        </p:blipFill>
        <p:spPr>
          <a:xfrm>
            <a:off x="755576" y="4971523"/>
            <a:ext cx="4587240" cy="653415"/>
          </a:xfrm>
          <a:prstGeom prst="rect">
            <a:avLst/>
          </a:prstGeom>
        </p:spPr>
      </p:pic>
    </p:spTree>
    <p:extLst>
      <p:ext uri="{BB962C8B-B14F-4D97-AF65-F5344CB8AC3E}">
        <p14:creationId xmlns:p14="http://schemas.microsoft.com/office/powerpoint/2010/main" val="2087022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85E1BA-1DC5-4BF4-A3B8-FED03F7E9BA5}"/>
              </a:ext>
            </a:extLst>
          </p:cNvPr>
          <p:cNvSpPr>
            <a:spLocks noGrp="1"/>
          </p:cNvSpPr>
          <p:nvPr>
            <p:ph type="title"/>
          </p:nvPr>
        </p:nvSpPr>
        <p:spPr/>
        <p:txBody>
          <a:bodyPr/>
          <a:lstStyle/>
          <a:p>
            <a:r>
              <a:rPr lang="en-US" altLang="zh-TW" dirty="0"/>
              <a:t>17.3 </a:t>
            </a:r>
            <a:r>
              <a:rPr lang="zh-TW" altLang="en-US" dirty="0"/>
              <a:t>都卜勒效應</a:t>
            </a:r>
          </a:p>
        </p:txBody>
      </p:sp>
      <p:sp>
        <p:nvSpPr>
          <p:cNvPr id="3" name="內容版面配置區 2">
            <a:extLst>
              <a:ext uri="{FF2B5EF4-FFF2-40B4-BE49-F238E27FC236}">
                <a16:creationId xmlns:a16="http://schemas.microsoft.com/office/drawing/2014/main" id="{E6FA33A1-1C9D-4E52-955A-E762E5059257}"/>
              </a:ext>
            </a:extLst>
          </p:cNvPr>
          <p:cNvSpPr>
            <a:spLocks noGrp="1"/>
          </p:cNvSpPr>
          <p:nvPr>
            <p:ph sz="half" idx="1"/>
          </p:nvPr>
        </p:nvSpPr>
        <p:spPr>
          <a:xfrm>
            <a:off x="457199" y="1340768"/>
            <a:ext cx="4319111" cy="5040560"/>
          </a:xfrm>
        </p:spPr>
        <p:txBody>
          <a:bodyPr/>
          <a:lstStyle/>
          <a:p>
            <a:pPr marL="0" indent="0">
              <a:buNone/>
            </a:pPr>
            <a:r>
              <a:rPr lang="zh-TW" altLang="en-US" sz="3200" b="1" dirty="0">
                <a:solidFill>
                  <a:schemeClr val="accent6"/>
                </a:solidFill>
                <a:cs typeface="Times New Roman" pitchFamily="18" charset="0"/>
              </a:rPr>
              <a:t>聲源移動，觀察者靜止 </a:t>
            </a:r>
            <a:endParaRPr lang="en-US" altLang="zh-TW" sz="3200" dirty="0">
              <a:solidFill>
                <a:schemeClr val="accent6"/>
              </a:solidFill>
              <a:cs typeface="Times New Roman" pitchFamily="18" charset="0"/>
            </a:endParaRPr>
          </a:p>
          <a:p>
            <a:pPr>
              <a:lnSpc>
                <a:spcPct val="150000"/>
              </a:lnSpc>
            </a:pPr>
            <a:r>
              <a:rPr lang="zh-TW" altLang="en-US" dirty="0">
                <a:cs typeface="Times New Roman" pitchFamily="18" charset="0"/>
              </a:rPr>
              <a:t>如圖 </a:t>
            </a:r>
            <a:r>
              <a:rPr lang="en-US" altLang="zh-TW" dirty="0" err="1">
                <a:cs typeface="Times New Roman" pitchFamily="18" charset="0"/>
              </a:rPr>
              <a:t>17.9a</a:t>
            </a:r>
            <a:r>
              <a:rPr lang="en-US" altLang="zh-TW" dirty="0">
                <a:cs typeface="Times New Roman" pitchFamily="18" charset="0"/>
              </a:rPr>
              <a:t> </a:t>
            </a:r>
            <a:r>
              <a:rPr lang="zh-TW" altLang="en-US" dirty="0">
                <a:cs typeface="Times New Roman" pitchFamily="18" charset="0"/>
              </a:rPr>
              <a:t>所示，假設聲源 </a:t>
            </a:r>
            <a:r>
              <a:rPr lang="en-US" altLang="zh-TW" dirty="0">
                <a:cs typeface="Times New Roman" pitchFamily="18" charset="0"/>
              </a:rPr>
              <a:t>S </a:t>
            </a:r>
            <a:r>
              <a:rPr lang="zh-TW" altLang="en-US" dirty="0">
                <a:cs typeface="Times New Roman" pitchFamily="18" charset="0"/>
              </a:rPr>
              <a:t>移向 </a:t>
            </a:r>
            <a:r>
              <a:rPr lang="en-US" altLang="zh-TW" dirty="0">
                <a:cs typeface="Times New Roman" pitchFamily="18" charset="0"/>
              </a:rPr>
              <a:t>O</a:t>
            </a:r>
            <a:r>
              <a:rPr lang="zh-TW" altLang="en-US" dirty="0">
                <a:cs typeface="Times New Roman" pitchFamily="18" charset="0"/>
              </a:rPr>
              <a:t>。如果 </a:t>
            </a:r>
            <a:r>
              <a:rPr lang="en-US" altLang="zh-TW" dirty="0">
                <a:cs typeface="Times New Roman" pitchFamily="18" charset="0"/>
              </a:rPr>
              <a:t>S </a:t>
            </a:r>
            <a:r>
              <a:rPr lang="zh-TW" altLang="en-US" dirty="0">
                <a:cs typeface="Times New Roman" pitchFamily="18" charset="0"/>
              </a:rPr>
              <a:t>為靜止，兩波峰間的距離將為 </a:t>
            </a:r>
            <a:r>
              <a:rPr lang="en-US" altLang="zh-TW" i="1" dirty="0" err="1">
                <a:cs typeface="Times New Roman" pitchFamily="18" charset="0"/>
              </a:rPr>
              <a:t>λ</a:t>
            </a:r>
            <a:r>
              <a:rPr lang="en-US" altLang="zh-TW" baseline="-25000" dirty="0" err="1">
                <a:cs typeface="Times New Roman" pitchFamily="18" charset="0"/>
              </a:rPr>
              <a:t>0</a:t>
            </a:r>
            <a:r>
              <a:rPr lang="en-US" altLang="zh-TW" i="1" dirty="0">
                <a:cs typeface="Times New Roman" pitchFamily="18" charset="0"/>
              </a:rPr>
              <a:t> </a:t>
            </a:r>
            <a:r>
              <a:rPr lang="en-US" altLang="zh-TW" dirty="0">
                <a:cs typeface="Times New Roman" pitchFamily="18" charset="0"/>
              </a:rPr>
              <a:t>= </a:t>
            </a:r>
            <a:r>
              <a:rPr lang="en-US" altLang="zh-TW" i="1" dirty="0">
                <a:cs typeface="Times New Roman" pitchFamily="18" charset="0"/>
              </a:rPr>
              <a:t>υ</a:t>
            </a:r>
            <a:r>
              <a:rPr lang="en-US" altLang="zh-TW" dirty="0">
                <a:cs typeface="Times New Roman" pitchFamily="18" charset="0"/>
              </a:rPr>
              <a:t>/</a:t>
            </a:r>
            <a:r>
              <a:rPr lang="en-US" altLang="zh-TW" i="1" dirty="0" err="1">
                <a:cs typeface="Times New Roman" pitchFamily="18" charset="0"/>
              </a:rPr>
              <a:t>f</a:t>
            </a:r>
            <a:r>
              <a:rPr lang="en-US" altLang="zh-TW" baseline="-25000" dirty="0" err="1">
                <a:cs typeface="Times New Roman" pitchFamily="18" charset="0"/>
              </a:rPr>
              <a:t>0</a:t>
            </a:r>
            <a:r>
              <a:rPr lang="en-US" altLang="zh-TW" i="1" dirty="0">
                <a:cs typeface="Times New Roman" pitchFamily="18" charset="0"/>
              </a:rPr>
              <a:t> </a:t>
            </a:r>
            <a:r>
              <a:rPr lang="en-US" altLang="zh-TW" dirty="0">
                <a:cs typeface="Times New Roman" pitchFamily="18" charset="0"/>
              </a:rPr>
              <a:t>= </a:t>
            </a:r>
            <a:r>
              <a:rPr lang="en-US" altLang="zh-TW" i="1" dirty="0" err="1">
                <a:cs typeface="Times New Roman" pitchFamily="18" charset="0"/>
              </a:rPr>
              <a:t>υT</a:t>
            </a:r>
            <a:r>
              <a:rPr lang="en-US" altLang="zh-TW" baseline="-25000" dirty="0" err="1">
                <a:cs typeface="Times New Roman" pitchFamily="18" charset="0"/>
              </a:rPr>
              <a:t>0</a:t>
            </a:r>
            <a:r>
              <a:rPr lang="zh-TW" altLang="en-US" dirty="0">
                <a:cs typeface="Times New Roman" pitchFamily="18" charset="0"/>
              </a:rPr>
              <a:t>。</a:t>
            </a:r>
          </a:p>
          <a:p>
            <a:endParaRPr lang="zh-TW" altLang="en-US" dirty="0"/>
          </a:p>
        </p:txBody>
      </p:sp>
      <p:sp>
        <p:nvSpPr>
          <p:cNvPr id="5" name="頁尾版面配置區 4">
            <a:extLst>
              <a:ext uri="{FF2B5EF4-FFF2-40B4-BE49-F238E27FC236}">
                <a16:creationId xmlns:a16="http://schemas.microsoft.com/office/drawing/2014/main" id="{D16A5A7F-1C14-4D5F-931D-C4FC59B28EE8}"/>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6" name="投影片編號版面配置區 5">
            <a:extLst>
              <a:ext uri="{FF2B5EF4-FFF2-40B4-BE49-F238E27FC236}">
                <a16:creationId xmlns:a16="http://schemas.microsoft.com/office/drawing/2014/main" id="{072F756F-DCB5-4E64-912F-20CCB3E26DF5}"/>
              </a:ext>
            </a:extLst>
          </p:cNvPr>
          <p:cNvSpPr>
            <a:spLocks noGrp="1"/>
          </p:cNvSpPr>
          <p:nvPr>
            <p:ph type="sldNum" sz="quarter" idx="12"/>
          </p:nvPr>
        </p:nvSpPr>
        <p:spPr/>
        <p:txBody>
          <a:bodyPr/>
          <a:lstStyle/>
          <a:p>
            <a:fld id="{FFF700D2-071F-440E-A3FF-180D34BA4EC8}" type="slidenum">
              <a:rPr lang="en-GB" smtClean="0"/>
              <a:t>29</a:t>
            </a:fld>
            <a:endParaRPr lang="en-GB"/>
          </a:p>
        </p:txBody>
      </p:sp>
      <p:pic>
        <p:nvPicPr>
          <p:cNvPr id="8" name="內容版面配置區 7">
            <a:extLst>
              <a:ext uri="{FF2B5EF4-FFF2-40B4-BE49-F238E27FC236}">
                <a16:creationId xmlns:a16="http://schemas.microsoft.com/office/drawing/2014/main" id="{76E2E000-AD6A-4309-A80C-29988D4B7218}"/>
              </a:ext>
            </a:extLst>
          </p:cNvPr>
          <p:cNvPicPr>
            <a:picLocks noGrp="1" noChangeAspect="1"/>
          </p:cNvPicPr>
          <p:nvPr>
            <p:ph sz="half" idx="2"/>
          </p:nvPr>
        </p:nvPicPr>
        <p:blipFill>
          <a:blip r:embed="rId2"/>
          <a:stretch>
            <a:fillRect/>
          </a:stretch>
        </p:blipFill>
        <p:spPr>
          <a:xfrm>
            <a:off x="5309711" y="1798553"/>
            <a:ext cx="2700338" cy="2600325"/>
          </a:xfrm>
          <a:prstGeom prst="rect">
            <a:avLst/>
          </a:prstGeom>
        </p:spPr>
      </p:pic>
      <p:pic>
        <p:nvPicPr>
          <p:cNvPr id="9" name="圖片 8">
            <a:extLst>
              <a:ext uri="{FF2B5EF4-FFF2-40B4-BE49-F238E27FC236}">
                <a16:creationId xmlns:a16="http://schemas.microsoft.com/office/drawing/2014/main" id="{FFBBAA86-8442-4A20-A0A5-4AD553BD60A3}"/>
              </a:ext>
            </a:extLst>
          </p:cNvPr>
          <p:cNvPicPr>
            <a:picLocks noChangeAspect="1"/>
          </p:cNvPicPr>
          <p:nvPr/>
        </p:nvPicPr>
        <p:blipFill>
          <a:blip r:embed="rId3"/>
          <a:stretch>
            <a:fillRect/>
          </a:stretch>
        </p:blipFill>
        <p:spPr>
          <a:xfrm>
            <a:off x="4777740" y="4653136"/>
            <a:ext cx="3764280" cy="1219676"/>
          </a:xfrm>
          <a:prstGeom prst="rect">
            <a:avLst/>
          </a:prstGeom>
        </p:spPr>
      </p:pic>
    </p:spTree>
    <p:extLst>
      <p:ext uri="{BB962C8B-B14F-4D97-AF65-F5344CB8AC3E}">
        <p14:creationId xmlns:p14="http://schemas.microsoft.com/office/powerpoint/2010/main" val="1481599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1EAD08-1D86-409B-BDC8-9A084CFF0525}"/>
              </a:ext>
            </a:extLst>
          </p:cNvPr>
          <p:cNvSpPr>
            <a:spLocks noGrp="1"/>
          </p:cNvSpPr>
          <p:nvPr>
            <p:ph type="title"/>
          </p:nvPr>
        </p:nvSpPr>
        <p:spPr/>
        <p:txBody>
          <a:bodyPr>
            <a:normAutofit/>
          </a:bodyPr>
          <a:lstStyle/>
          <a:p>
            <a:r>
              <a:rPr lang="zh-TW" altLang="en-US" dirty="0"/>
              <a:t>第 </a:t>
            </a:r>
            <a:r>
              <a:rPr lang="en-US" altLang="zh-TW" dirty="0"/>
              <a:t>17 </a:t>
            </a:r>
            <a:r>
              <a:rPr lang="zh-TW" altLang="en-US" dirty="0"/>
              <a:t>章 聲</a:t>
            </a:r>
          </a:p>
        </p:txBody>
      </p:sp>
      <p:pic>
        <p:nvPicPr>
          <p:cNvPr id="6" name="內容版面配置區 5">
            <a:extLst>
              <a:ext uri="{FF2B5EF4-FFF2-40B4-BE49-F238E27FC236}">
                <a16:creationId xmlns:a16="http://schemas.microsoft.com/office/drawing/2014/main" id="{6C8F84BC-A5B5-4F36-9258-50D71965B15B}"/>
              </a:ext>
            </a:extLst>
          </p:cNvPr>
          <p:cNvPicPr>
            <a:picLocks noGrp="1" noChangeAspect="1"/>
          </p:cNvPicPr>
          <p:nvPr>
            <p:ph idx="1"/>
          </p:nvPr>
        </p:nvPicPr>
        <p:blipFill>
          <a:blip r:embed="rId2"/>
          <a:stretch>
            <a:fillRect/>
          </a:stretch>
        </p:blipFill>
        <p:spPr>
          <a:xfrm>
            <a:off x="963444" y="1341438"/>
            <a:ext cx="7217112" cy="5014912"/>
          </a:xfrm>
          <a:prstGeom prst="rect">
            <a:avLst/>
          </a:prstGeom>
        </p:spPr>
      </p:pic>
      <p:sp>
        <p:nvSpPr>
          <p:cNvPr id="4" name="頁尾版面配置區 3">
            <a:extLst>
              <a:ext uri="{FF2B5EF4-FFF2-40B4-BE49-F238E27FC236}">
                <a16:creationId xmlns:a16="http://schemas.microsoft.com/office/drawing/2014/main" id="{6DB644C9-9022-4C64-899E-313DEB358561}"/>
              </a:ext>
            </a:extLst>
          </p:cNvPr>
          <p:cNvSpPr>
            <a:spLocks noGrp="1"/>
          </p:cNvSpPr>
          <p:nvPr>
            <p:ph type="ftr" sz="quarter" idx="11"/>
          </p:nvPr>
        </p:nvSpPr>
        <p:spPr/>
        <p:txBody>
          <a:bodyPr/>
          <a:lstStyle/>
          <a:p>
            <a:r>
              <a:rPr lang="zh-TW" altLang="en-US" dirty="0"/>
              <a:t>第</a:t>
            </a:r>
            <a:r>
              <a:rPr lang="en-US" altLang="zh-TW" dirty="0"/>
              <a:t>17</a:t>
            </a:r>
            <a:r>
              <a:rPr lang="zh-TW" altLang="en-US" dirty="0"/>
              <a:t>章 聲</a:t>
            </a:r>
            <a:endParaRPr lang="en-GB" dirty="0"/>
          </a:p>
        </p:txBody>
      </p:sp>
      <p:sp>
        <p:nvSpPr>
          <p:cNvPr id="5" name="投影片編號版面配置區 4">
            <a:extLst>
              <a:ext uri="{FF2B5EF4-FFF2-40B4-BE49-F238E27FC236}">
                <a16:creationId xmlns:a16="http://schemas.microsoft.com/office/drawing/2014/main" id="{920E8C4C-B699-44E4-B614-FFE664AC4782}"/>
              </a:ext>
            </a:extLst>
          </p:cNvPr>
          <p:cNvSpPr>
            <a:spLocks noGrp="1"/>
          </p:cNvSpPr>
          <p:nvPr>
            <p:ph type="sldNum" sz="quarter" idx="12"/>
          </p:nvPr>
        </p:nvSpPr>
        <p:spPr/>
        <p:txBody>
          <a:bodyPr/>
          <a:lstStyle/>
          <a:p>
            <a:fld id="{FFF700D2-071F-440E-A3FF-180D34BA4EC8}" type="slidenum">
              <a:rPr lang="en-GB" smtClean="0"/>
              <a:t>3</a:t>
            </a:fld>
            <a:endParaRPr lang="en-GB"/>
          </a:p>
        </p:txBody>
      </p:sp>
    </p:spTree>
    <p:extLst>
      <p:ext uri="{BB962C8B-B14F-4D97-AF65-F5344CB8AC3E}">
        <p14:creationId xmlns:p14="http://schemas.microsoft.com/office/powerpoint/2010/main" val="1072323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85E1BA-1DC5-4BF4-A3B8-FED03F7E9BA5}"/>
              </a:ext>
            </a:extLst>
          </p:cNvPr>
          <p:cNvSpPr>
            <a:spLocks noGrp="1"/>
          </p:cNvSpPr>
          <p:nvPr>
            <p:ph type="title"/>
          </p:nvPr>
        </p:nvSpPr>
        <p:spPr/>
        <p:txBody>
          <a:bodyPr/>
          <a:lstStyle/>
          <a:p>
            <a:r>
              <a:rPr lang="en-US" altLang="zh-TW" dirty="0"/>
              <a:t>17.3 </a:t>
            </a:r>
            <a:r>
              <a:rPr lang="zh-TW" altLang="en-US" dirty="0"/>
              <a:t>都卜勒效應</a:t>
            </a:r>
          </a:p>
        </p:txBody>
      </p:sp>
      <p:sp>
        <p:nvSpPr>
          <p:cNvPr id="3" name="內容版面配置區 2">
            <a:extLst>
              <a:ext uri="{FF2B5EF4-FFF2-40B4-BE49-F238E27FC236}">
                <a16:creationId xmlns:a16="http://schemas.microsoft.com/office/drawing/2014/main" id="{E6FA33A1-1C9D-4E52-955A-E762E5059257}"/>
              </a:ext>
            </a:extLst>
          </p:cNvPr>
          <p:cNvSpPr>
            <a:spLocks noGrp="1"/>
          </p:cNvSpPr>
          <p:nvPr>
            <p:ph sz="half" idx="1"/>
          </p:nvPr>
        </p:nvSpPr>
        <p:spPr>
          <a:xfrm>
            <a:off x="457199" y="1340768"/>
            <a:ext cx="4319111" cy="5040560"/>
          </a:xfrm>
        </p:spPr>
        <p:txBody>
          <a:bodyPr>
            <a:normAutofit/>
          </a:bodyPr>
          <a:lstStyle/>
          <a:p>
            <a:pPr marL="0" indent="0">
              <a:lnSpc>
                <a:spcPct val="110000"/>
              </a:lnSpc>
              <a:buNone/>
            </a:pPr>
            <a:r>
              <a:rPr lang="zh-TW" altLang="en-US" sz="3200" b="1" dirty="0">
                <a:solidFill>
                  <a:schemeClr val="accent6"/>
                </a:solidFill>
                <a:cs typeface="Times New Roman" pitchFamily="18" charset="0"/>
              </a:rPr>
              <a:t>聲源移動，觀察者靜止 </a:t>
            </a:r>
            <a:endParaRPr lang="en-US" altLang="zh-TW" sz="3200" dirty="0">
              <a:solidFill>
                <a:schemeClr val="accent6"/>
              </a:solidFill>
              <a:cs typeface="Times New Roman" pitchFamily="18" charset="0"/>
            </a:endParaRPr>
          </a:p>
          <a:p>
            <a:pPr>
              <a:lnSpc>
                <a:spcPct val="110000"/>
              </a:lnSpc>
            </a:pPr>
            <a:r>
              <a:rPr lang="zh-TW" altLang="en-US" dirty="0">
                <a:cs typeface="Times New Roman" pitchFamily="18" charset="0"/>
              </a:rPr>
              <a:t>然而，在發射下個波峰之前在一週期時間內 </a:t>
            </a:r>
            <a:r>
              <a:rPr lang="en-US" altLang="zh-TW" i="1" dirty="0">
                <a:cs typeface="Times New Roman" pitchFamily="18" charset="0"/>
              </a:rPr>
              <a:t>S </a:t>
            </a:r>
            <a:r>
              <a:rPr lang="zh-TW" altLang="en-US" dirty="0">
                <a:cs typeface="Times New Roman" pitchFamily="18" charset="0"/>
              </a:rPr>
              <a:t>之移動距離為 </a:t>
            </a:r>
            <a:r>
              <a:rPr lang="en-US" altLang="zh-TW" i="1" dirty="0" err="1">
                <a:cs typeface="Times New Roman" pitchFamily="18" charset="0"/>
              </a:rPr>
              <a:t>υ</a:t>
            </a:r>
            <a:r>
              <a:rPr lang="en-US" altLang="zh-TW" baseline="-25000" dirty="0" err="1">
                <a:cs typeface="Times New Roman" pitchFamily="18" charset="0"/>
              </a:rPr>
              <a:t>s</a:t>
            </a:r>
            <a:r>
              <a:rPr lang="en-US" altLang="zh-TW" i="1" dirty="0" err="1">
                <a:cs typeface="Times New Roman" pitchFamily="18" charset="0"/>
              </a:rPr>
              <a:t>T</a:t>
            </a:r>
            <a:r>
              <a:rPr lang="en-US" altLang="zh-TW" baseline="-25000" dirty="0" err="1">
                <a:cs typeface="Times New Roman" pitchFamily="18" charset="0"/>
              </a:rPr>
              <a:t>0</a:t>
            </a:r>
            <a:r>
              <a:rPr lang="zh-TW" altLang="en-US" dirty="0">
                <a:cs typeface="Times New Roman" pitchFamily="18" charset="0"/>
              </a:rPr>
              <a:t>。這種結果使波長發生改變，如 </a:t>
            </a:r>
            <a:r>
              <a:rPr lang="en-US" altLang="zh-TW" dirty="0" err="1">
                <a:cs typeface="Times New Roman" pitchFamily="18" charset="0"/>
              </a:rPr>
              <a:t>17.9b</a:t>
            </a:r>
            <a:r>
              <a:rPr lang="en-US" altLang="zh-TW" dirty="0">
                <a:cs typeface="Times New Roman" pitchFamily="18" charset="0"/>
              </a:rPr>
              <a:t> </a:t>
            </a:r>
            <a:r>
              <a:rPr lang="zh-TW" altLang="en-US" dirty="0">
                <a:cs typeface="Times New Roman" pitchFamily="18" charset="0"/>
              </a:rPr>
              <a:t>所示。音源 </a:t>
            </a:r>
            <a:r>
              <a:rPr lang="en-US" altLang="zh-TW" i="1" dirty="0">
                <a:cs typeface="Times New Roman" pitchFamily="18" charset="0"/>
              </a:rPr>
              <a:t>S </a:t>
            </a:r>
            <a:r>
              <a:rPr lang="zh-TW" altLang="en-US" dirty="0">
                <a:cs typeface="Times New Roman" pitchFamily="18" charset="0"/>
              </a:rPr>
              <a:t>向前移動，</a:t>
            </a:r>
            <a:r>
              <a:rPr lang="en-US" altLang="zh-TW" dirty="0">
                <a:cs typeface="Times New Roman" pitchFamily="18" charset="0"/>
              </a:rPr>
              <a:t>(</a:t>
            </a:r>
            <a:r>
              <a:rPr lang="zh-TW" altLang="en-US" dirty="0">
                <a:cs typeface="Times New Roman" pitchFamily="18" charset="0"/>
              </a:rPr>
              <a:t>對 </a:t>
            </a:r>
            <a:r>
              <a:rPr lang="en-US" altLang="zh-TW" dirty="0">
                <a:cs typeface="Times New Roman" pitchFamily="18" charset="0"/>
              </a:rPr>
              <a:t>S </a:t>
            </a:r>
            <a:r>
              <a:rPr lang="zh-TW" altLang="en-US" dirty="0">
                <a:cs typeface="Times New Roman" pitchFamily="18" charset="0"/>
              </a:rPr>
              <a:t>與 </a:t>
            </a:r>
            <a:r>
              <a:rPr lang="en-US" altLang="zh-TW" dirty="0">
                <a:cs typeface="Times New Roman" pitchFamily="18" charset="0"/>
              </a:rPr>
              <a:t>O </a:t>
            </a:r>
            <a:r>
              <a:rPr lang="zh-TW" altLang="en-US" dirty="0">
                <a:cs typeface="Times New Roman" pitchFamily="18" charset="0"/>
              </a:rPr>
              <a:t>而言</a:t>
            </a:r>
            <a:r>
              <a:rPr lang="en-US" altLang="zh-TW" dirty="0">
                <a:cs typeface="Times New Roman" pitchFamily="18" charset="0"/>
              </a:rPr>
              <a:t>)</a:t>
            </a:r>
            <a:r>
              <a:rPr lang="zh-TW" altLang="en-US" dirty="0">
                <a:cs typeface="Times New Roman" pitchFamily="18" charset="0"/>
              </a:rPr>
              <a:t>等效波長為</a:t>
            </a:r>
          </a:p>
        </p:txBody>
      </p:sp>
      <p:sp>
        <p:nvSpPr>
          <p:cNvPr id="5" name="頁尾版面配置區 4">
            <a:extLst>
              <a:ext uri="{FF2B5EF4-FFF2-40B4-BE49-F238E27FC236}">
                <a16:creationId xmlns:a16="http://schemas.microsoft.com/office/drawing/2014/main" id="{D16A5A7F-1C14-4D5F-931D-C4FC59B28EE8}"/>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6" name="投影片編號版面配置區 5">
            <a:extLst>
              <a:ext uri="{FF2B5EF4-FFF2-40B4-BE49-F238E27FC236}">
                <a16:creationId xmlns:a16="http://schemas.microsoft.com/office/drawing/2014/main" id="{072F756F-DCB5-4E64-912F-20CCB3E26DF5}"/>
              </a:ext>
            </a:extLst>
          </p:cNvPr>
          <p:cNvSpPr>
            <a:spLocks noGrp="1"/>
          </p:cNvSpPr>
          <p:nvPr>
            <p:ph type="sldNum" sz="quarter" idx="12"/>
          </p:nvPr>
        </p:nvSpPr>
        <p:spPr/>
        <p:txBody>
          <a:bodyPr/>
          <a:lstStyle/>
          <a:p>
            <a:fld id="{FFF700D2-071F-440E-A3FF-180D34BA4EC8}" type="slidenum">
              <a:rPr lang="en-GB" smtClean="0"/>
              <a:t>30</a:t>
            </a:fld>
            <a:endParaRPr lang="en-GB"/>
          </a:p>
        </p:txBody>
      </p:sp>
      <p:pic>
        <p:nvPicPr>
          <p:cNvPr id="8" name="內容版面配置區 7">
            <a:extLst>
              <a:ext uri="{FF2B5EF4-FFF2-40B4-BE49-F238E27FC236}">
                <a16:creationId xmlns:a16="http://schemas.microsoft.com/office/drawing/2014/main" id="{76E2E000-AD6A-4309-A80C-29988D4B7218}"/>
              </a:ext>
            </a:extLst>
          </p:cNvPr>
          <p:cNvPicPr>
            <a:picLocks noGrp="1" noChangeAspect="1"/>
          </p:cNvPicPr>
          <p:nvPr>
            <p:ph sz="half" idx="2"/>
          </p:nvPr>
        </p:nvPicPr>
        <p:blipFill>
          <a:blip r:embed="rId2"/>
          <a:stretch>
            <a:fillRect/>
          </a:stretch>
        </p:blipFill>
        <p:spPr>
          <a:xfrm>
            <a:off x="5309711" y="1798553"/>
            <a:ext cx="2700338" cy="2600325"/>
          </a:xfrm>
          <a:prstGeom prst="rect">
            <a:avLst/>
          </a:prstGeom>
        </p:spPr>
      </p:pic>
      <p:pic>
        <p:nvPicPr>
          <p:cNvPr id="9" name="圖片 8">
            <a:extLst>
              <a:ext uri="{FF2B5EF4-FFF2-40B4-BE49-F238E27FC236}">
                <a16:creationId xmlns:a16="http://schemas.microsoft.com/office/drawing/2014/main" id="{FFBBAA86-8442-4A20-A0A5-4AD553BD60A3}"/>
              </a:ext>
            </a:extLst>
          </p:cNvPr>
          <p:cNvPicPr>
            <a:picLocks noChangeAspect="1"/>
          </p:cNvPicPr>
          <p:nvPr/>
        </p:nvPicPr>
        <p:blipFill>
          <a:blip r:embed="rId3"/>
          <a:stretch>
            <a:fillRect/>
          </a:stretch>
        </p:blipFill>
        <p:spPr>
          <a:xfrm>
            <a:off x="4777740" y="4653136"/>
            <a:ext cx="3764280" cy="1219676"/>
          </a:xfrm>
          <a:prstGeom prst="rect">
            <a:avLst/>
          </a:prstGeom>
        </p:spPr>
      </p:pic>
      <p:pic>
        <p:nvPicPr>
          <p:cNvPr id="4" name="圖片 3">
            <a:extLst>
              <a:ext uri="{FF2B5EF4-FFF2-40B4-BE49-F238E27FC236}">
                <a16:creationId xmlns:a16="http://schemas.microsoft.com/office/drawing/2014/main" id="{D2764353-DB4A-403E-A41B-818A0222751E}"/>
              </a:ext>
            </a:extLst>
          </p:cNvPr>
          <p:cNvPicPr>
            <a:picLocks noChangeAspect="1"/>
          </p:cNvPicPr>
          <p:nvPr/>
        </p:nvPicPr>
        <p:blipFill>
          <a:blip r:embed="rId4"/>
          <a:stretch>
            <a:fillRect/>
          </a:stretch>
        </p:blipFill>
        <p:spPr>
          <a:xfrm>
            <a:off x="1143236" y="5493756"/>
            <a:ext cx="2947035" cy="713423"/>
          </a:xfrm>
          <a:prstGeom prst="rect">
            <a:avLst/>
          </a:prstGeom>
        </p:spPr>
      </p:pic>
    </p:spTree>
    <p:extLst>
      <p:ext uri="{BB962C8B-B14F-4D97-AF65-F5344CB8AC3E}">
        <p14:creationId xmlns:p14="http://schemas.microsoft.com/office/powerpoint/2010/main" val="1345377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3B2D2D-D580-487B-B987-2382B7A28AC6}"/>
              </a:ext>
            </a:extLst>
          </p:cNvPr>
          <p:cNvSpPr>
            <a:spLocks noGrp="1"/>
          </p:cNvSpPr>
          <p:nvPr>
            <p:ph type="title"/>
          </p:nvPr>
        </p:nvSpPr>
        <p:spPr/>
        <p:txBody>
          <a:bodyPr/>
          <a:lstStyle/>
          <a:p>
            <a:r>
              <a:rPr lang="en-US" altLang="zh-TW" dirty="0"/>
              <a:t>17.3 </a:t>
            </a:r>
            <a:r>
              <a:rPr lang="zh-TW" altLang="en-US" dirty="0"/>
              <a:t>都卜勒效應</a:t>
            </a:r>
          </a:p>
        </p:txBody>
      </p:sp>
      <p:sp>
        <p:nvSpPr>
          <p:cNvPr id="3" name="內容版面配置區 2">
            <a:extLst>
              <a:ext uri="{FF2B5EF4-FFF2-40B4-BE49-F238E27FC236}">
                <a16:creationId xmlns:a16="http://schemas.microsoft.com/office/drawing/2014/main" id="{8A400314-9686-4279-8B0F-0444B1B61258}"/>
              </a:ext>
            </a:extLst>
          </p:cNvPr>
          <p:cNvSpPr>
            <a:spLocks noGrp="1"/>
          </p:cNvSpPr>
          <p:nvPr>
            <p:ph idx="1"/>
          </p:nvPr>
        </p:nvSpPr>
        <p:spPr/>
        <p:txBody>
          <a:bodyPr>
            <a:normAutofit/>
          </a:bodyPr>
          <a:lstStyle/>
          <a:p>
            <a:r>
              <a:rPr lang="zh-TW" altLang="en-US" dirty="0">
                <a:cs typeface="Times New Roman" pitchFamily="18" charset="0"/>
              </a:rPr>
              <a:t>相對於觀察者 </a:t>
            </a:r>
            <a:r>
              <a:rPr lang="en-US" altLang="zh-TW" dirty="0">
                <a:cs typeface="Times New Roman" pitchFamily="18" charset="0"/>
              </a:rPr>
              <a:t>O</a:t>
            </a:r>
            <a:r>
              <a:rPr lang="zh-TW" altLang="en-US" dirty="0">
                <a:cs typeface="Times New Roman" pitchFamily="18" charset="0"/>
              </a:rPr>
              <a:t>，聲速就是 </a:t>
            </a:r>
            <a:r>
              <a:rPr lang="en-US" altLang="zh-TW" i="1" dirty="0">
                <a:cs typeface="Times New Roman" pitchFamily="18" charset="0"/>
              </a:rPr>
              <a:t>υ</a:t>
            </a:r>
            <a:r>
              <a:rPr lang="zh-TW" altLang="en-US" dirty="0">
                <a:cs typeface="Times New Roman" pitchFamily="18" charset="0"/>
              </a:rPr>
              <a:t>，因此 </a:t>
            </a:r>
            <a:r>
              <a:rPr lang="en-US" altLang="zh-TW" dirty="0">
                <a:cs typeface="Times New Roman" pitchFamily="18" charset="0"/>
              </a:rPr>
              <a:t>O </a:t>
            </a:r>
            <a:r>
              <a:rPr lang="zh-TW" altLang="en-US" dirty="0">
                <a:cs typeface="Times New Roman" pitchFamily="18" charset="0"/>
              </a:rPr>
              <a:t>所聽到的頻率為：</a:t>
            </a:r>
            <a:endParaRPr lang="en-US" altLang="zh-TW" dirty="0">
              <a:cs typeface="Times New Roman" pitchFamily="18" charset="0"/>
            </a:endParaRPr>
          </a:p>
          <a:p>
            <a:endParaRPr lang="en-US" altLang="zh-TW" dirty="0">
              <a:cs typeface="Times New Roman" pitchFamily="18" charset="0"/>
            </a:endParaRPr>
          </a:p>
          <a:p>
            <a:endParaRPr lang="en-US" altLang="zh-TW" dirty="0">
              <a:cs typeface="Times New Roman" pitchFamily="18" charset="0"/>
            </a:endParaRPr>
          </a:p>
          <a:p>
            <a:r>
              <a:rPr lang="zh-TW" altLang="en-US" dirty="0">
                <a:cs typeface="Times New Roman" pitchFamily="18" charset="0"/>
              </a:rPr>
              <a:t>如果 </a:t>
            </a:r>
            <a:r>
              <a:rPr lang="en-US" altLang="zh-TW" dirty="0">
                <a:cs typeface="Times New Roman" pitchFamily="18" charset="0"/>
              </a:rPr>
              <a:t>O </a:t>
            </a:r>
            <a:r>
              <a:rPr lang="zh-TW" altLang="en-US" dirty="0">
                <a:cs typeface="Times New Roman" pitchFamily="18" charset="0"/>
              </a:rPr>
              <a:t>遠離 </a:t>
            </a:r>
            <a:r>
              <a:rPr lang="en-US" altLang="zh-TW" dirty="0">
                <a:cs typeface="Times New Roman" pitchFamily="18" charset="0"/>
              </a:rPr>
              <a:t>S</a:t>
            </a:r>
            <a:r>
              <a:rPr lang="zh-TW" altLang="en-US" dirty="0">
                <a:cs typeface="Times New Roman" pitchFamily="18" charset="0"/>
              </a:rPr>
              <a:t>，</a:t>
            </a:r>
            <a:r>
              <a:rPr lang="en-US" altLang="zh-TW" dirty="0">
                <a:cs typeface="Times New Roman" pitchFamily="18" charset="0"/>
              </a:rPr>
              <a:t>O </a:t>
            </a:r>
            <a:r>
              <a:rPr lang="zh-TW" altLang="en-US" dirty="0">
                <a:cs typeface="Times New Roman" pitchFamily="18" charset="0"/>
              </a:rPr>
              <a:t>其等效波長將變為 </a:t>
            </a:r>
            <a:r>
              <a:rPr lang="en-US" altLang="zh-TW" i="1" dirty="0">
                <a:cs typeface="Times New Roman" pitchFamily="18" charset="0"/>
              </a:rPr>
              <a:t>λ' </a:t>
            </a:r>
            <a:r>
              <a:rPr lang="en-US" altLang="zh-TW" dirty="0">
                <a:cs typeface="Times New Roman" pitchFamily="18" charset="0"/>
              </a:rPr>
              <a:t>= (</a:t>
            </a:r>
            <a:r>
              <a:rPr lang="en-US" altLang="zh-TW" i="1" dirty="0">
                <a:cs typeface="Times New Roman" pitchFamily="18" charset="0"/>
              </a:rPr>
              <a:t>υ </a:t>
            </a:r>
            <a:r>
              <a:rPr lang="en-US" altLang="zh-TW" b="1" i="1" dirty="0">
                <a:cs typeface="Times New Roman" pitchFamily="18" charset="0"/>
              </a:rPr>
              <a:t>+ </a:t>
            </a:r>
            <a:r>
              <a:rPr lang="en-US" altLang="zh-TW" i="1" dirty="0" err="1">
                <a:cs typeface="Times New Roman" pitchFamily="18" charset="0"/>
              </a:rPr>
              <a:t>υs</a:t>
            </a:r>
            <a:r>
              <a:rPr lang="en-US" altLang="zh-TW" dirty="0">
                <a:cs typeface="Times New Roman" pitchFamily="18" charset="0"/>
              </a:rPr>
              <a:t>) /</a:t>
            </a:r>
            <a:r>
              <a:rPr lang="en-US" altLang="zh-TW" i="1" dirty="0" err="1">
                <a:cs typeface="Times New Roman" pitchFamily="18" charset="0"/>
              </a:rPr>
              <a:t>f</a:t>
            </a:r>
            <a:r>
              <a:rPr lang="en-US" altLang="zh-TW" baseline="-25000" dirty="0" err="1">
                <a:cs typeface="Times New Roman" pitchFamily="18" charset="0"/>
              </a:rPr>
              <a:t>0</a:t>
            </a:r>
            <a:r>
              <a:rPr lang="en-US" altLang="zh-TW" i="1" dirty="0">
                <a:cs typeface="Times New Roman" pitchFamily="18" charset="0"/>
              </a:rPr>
              <a:t> </a:t>
            </a:r>
            <a:r>
              <a:rPr lang="zh-TW" altLang="en-US" dirty="0">
                <a:cs typeface="Times New Roman" pitchFamily="18" charset="0"/>
              </a:rPr>
              <a:t>，而且明顯的頻率將變為</a:t>
            </a:r>
            <a:r>
              <a:rPr lang="zh-TW" altLang="en-US" i="1" dirty="0">
                <a:cs typeface="Times New Roman" pitchFamily="18" charset="0"/>
              </a:rPr>
              <a:t> </a:t>
            </a:r>
            <a:r>
              <a:rPr lang="en-US" altLang="zh-TW" i="1" dirty="0">
                <a:cs typeface="Times New Roman" pitchFamily="18" charset="0"/>
              </a:rPr>
              <a:t>f ' </a:t>
            </a:r>
            <a:r>
              <a:rPr lang="en-US" altLang="zh-TW" dirty="0">
                <a:cs typeface="Times New Roman" pitchFamily="18" charset="0"/>
              </a:rPr>
              <a:t>= </a:t>
            </a:r>
            <a:r>
              <a:rPr lang="en-US" altLang="zh-TW" i="1" dirty="0" err="1">
                <a:cs typeface="Times New Roman" pitchFamily="18" charset="0"/>
              </a:rPr>
              <a:t>υf</a:t>
            </a:r>
            <a:r>
              <a:rPr lang="en-US" altLang="zh-TW" baseline="-25000" dirty="0" err="1">
                <a:cs typeface="Times New Roman" pitchFamily="18" charset="0"/>
              </a:rPr>
              <a:t>0</a:t>
            </a:r>
            <a:r>
              <a:rPr lang="en-US" altLang="zh-TW" i="1" dirty="0">
                <a:cs typeface="Times New Roman" pitchFamily="18" charset="0"/>
              </a:rPr>
              <a:t> </a:t>
            </a:r>
            <a:r>
              <a:rPr lang="en-US" altLang="zh-TW" dirty="0">
                <a:cs typeface="Times New Roman" pitchFamily="18" charset="0"/>
              </a:rPr>
              <a:t>/ (</a:t>
            </a:r>
            <a:r>
              <a:rPr lang="en-US" altLang="zh-TW" i="1" dirty="0">
                <a:cs typeface="Times New Roman" pitchFamily="18" charset="0"/>
              </a:rPr>
              <a:t>υ </a:t>
            </a:r>
            <a:r>
              <a:rPr lang="en-US" altLang="zh-TW" dirty="0">
                <a:cs typeface="Times New Roman" pitchFamily="18" charset="0"/>
              </a:rPr>
              <a:t>+</a:t>
            </a:r>
            <a:r>
              <a:rPr lang="en-US" altLang="zh-TW" i="1" dirty="0">
                <a:cs typeface="Times New Roman" pitchFamily="18" charset="0"/>
              </a:rPr>
              <a:t> </a:t>
            </a:r>
            <a:r>
              <a:rPr lang="en-US" altLang="zh-TW" i="1" dirty="0" err="1">
                <a:cs typeface="Times New Roman" pitchFamily="18" charset="0"/>
              </a:rPr>
              <a:t>υs</a:t>
            </a:r>
            <a:r>
              <a:rPr lang="en-US" altLang="zh-TW" dirty="0">
                <a:cs typeface="Times New Roman" pitchFamily="18" charset="0"/>
              </a:rPr>
              <a:t>) </a:t>
            </a:r>
            <a:r>
              <a:rPr lang="zh-TW" altLang="en-US" dirty="0">
                <a:cs typeface="Times New Roman" pitchFamily="18" charset="0"/>
              </a:rPr>
              <a:t>結合上兩式我們發現：</a:t>
            </a:r>
            <a:endParaRPr lang="zh-TW" altLang="en-US" dirty="0"/>
          </a:p>
        </p:txBody>
      </p:sp>
      <p:sp>
        <p:nvSpPr>
          <p:cNvPr id="4" name="頁尾版面配置區 3">
            <a:extLst>
              <a:ext uri="{FF2B5EF4-FFF2-40B4-BE49-F238E27FC236}">
                <a16:creationId xmlns:a16="http://schemas.microsoft.com/office/drawing/2014/main" id="{179508A0-C2A3-4E52-9924-D7250E11B290}"/>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5" name="投影片編號版面配置區 4">
            <a:extLst>
              <a:ext uri="{FF2B5EF4-FFF2-40B4-BE49-F238E27FC236}">
                <a16:creationId xmlns:a16="http://schemas.microsoft.com/office/drawing/2014/main" id="{821E8031-6534-4AB6-AC02-BA222FCD33C9}"/>
              </a:ext>
            </a:extLst>
          </p:cNvPr>
          <p:cNvSpPr>
            <a:spLocks noGrp="1"/>
          </p:cNvSpPr>
          <p:nvPr>
            <p:ph type="sldNum" sz="quarter" idx="12"/>
          </p:nvPr>
        </p:nvSpPr>
        <p:spPr/>
        <p:txBody>
          <a:bodyPr/>
          <a:lstStyle/>
          <a:p>
            <a:fld id="{FFF700D2-071F-440E-A3FF-180D34BA4EC8}" type="slidenum">
              <a:rPr lang="en-GB" smtClean="0"/>
              <a:t>31</a:t>
            </a:fld>
            <a:endParaRPr lang="en-GB"/>
          </a:p>
        </p:txBody>
      </p:sp>
      <p:pic>
        <p:nvPicPr>
          <p:cNvPr id="6" name="圖片 5">
            <a:extLst>
              <a:ext uri="{FF2B5EF4-FFF2-40B4-BE49-F238E27FC236}">
                <a16:creationId xmlns:a16="http://schemas.microsoft.com/office/drawing/2014/main" id="{C3615055-EE90-429B-8CA6-1CE672131815}"/>
              </a:ext>
            </a:extLst>
          </p:cNvPr>
          <p:cNvPicPr>
            <a:picLocks noChangeAspect="1"/>
          </p:cNvPicPr>
          <p:nvPr/>
        </p:nvPicPr>
        <p:blipFill>
          <a:blip r:embed="rId2"/>
          <a:stretch>
            <a:fillRect/>
          </a:stretch>
        </p:blipFill>
        <p:spPr>
          <a:xfrm>
            <a:off x="2995612" y="2362200"/>
            <a:ext cx="2206943" cy="746760"/>
          </a:xfrm>
          <a:prstGeom prst="rect">
            <a:avLst/>
          </a:prstGeom>
        </p:spPr>
      </p:pic>
      <p:pic>
        <p:nvPicPr>
          <p:cNvPr id="7" name="圖片 6">
            <a:extLst>
              <a:ext uri="{FF2B5EF4-FFF2-40B4-BE49-F238E27FC236}">
                <a16:creationId xmlns:a16="http://schemas.microsoft.com/office/drawing/2014/main" id="{B68188C8-30DC-4BD0-9C95-ACA1BAF1AE30}"/>
              </a:ext>
            </a:extLst>
          </p:cNvPr>
          <p:cNvPicPr>
            <a:picLocks noChangeAspect="1"/>
          </p:cNvPicPr>
          <p:nvPr/>
        </p:nvPicPr>
        <p:blipFill>
          <a:blip r:embed="rId3"/>
          <a:stretch>
            <a:fillRect/>
          </a:stretch>
        </p:blipFill>
        <p:spPr>
          <a:xfrm>
            <a:off x="2085498" y="5203139"/>
            <a:ext cx="6234113" cy="760095"/>
          </a:xfrm>
          <a:prstGeom prst="rect">
            <a:avLst/>
          </a:prstGeom>
        </p:spPr>
      </p:pic>
    </p:spTree>
    <p:extLst>
      <p:ext uri="{BB962C8B-B14F-4D97-AF65-F5344CB8AC3E}">
        <p14:creationId xmlns:p14="http://schemas.microsoft.com/office/powerpoint/2010/main" val="451341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C0152F-88AE-43FB-9ABB-B5D0DE160694}"/>
              </a:ext>
            </a:extLst>
          </p:cNvPr>
          <p:cNvSpPr>
            <a:spLocks noGrp="1"/>
          </p:cNvSpPr>
          <p:nvPr>
            <p:ph type="title"/>
          </p:nvPr>
        </p:nvSpPr>
        <p:spPr/>
        <p:txBody>
          <a:bodyPr/>
          <a:lstStyle/>
          <a:p>
            <a:r>
              <a:rPr lang="en-US" altLang="zh-TW" dirty="0"/>
              <a:t>17.3 </a:t>
            </a:r>
            <a:r>
              <a:rPr lang="zh-TW" altLang="en-US" dirty="0"/>
              <a:t>都卜勒效應</a:t>
            </a:r>
          </a:p>
        </p:txBody>
      </p:sp>
      <p:sp>
        <p:nvSpPr>
          <p:cNvPr id="3" name="內容版面配置區 2">
            <a:extLst>
              <a:ext uri="{FF2B5EF4-FFF2-40B4-BE49-F238E27FC236}">
                <a16:creationId xmlns:a16="http://schemas.microsoft.com/office/drawing/2014/main" id="{AD4CFF5C-2BDA-41E9-ABCF-EC01CB4BBEEC}"/>
              </a:ext>
            </a:extLst>
          </p:cNvPr>
          <p:cNvSpPr>
            <a:spLocks noGrp="1"/>
          </p:cNvSpPr>
          <p:nvPr>
            <p:ph idx="1"/>
          </p:nvPr>
        </p:nvSpPr>
        <p:spPr/>
        <p:txBody>
          <a:bodyPr/>
          <a:lstStyle/>
          <a:p>
            <a:r>
              <a:rPr lang="zh-TW" altLang="en-US" dirty="0">
                <a:cs typeface="Times New Roman" pitchFamily="18" charset="0"/>
              </a:rPr>
              <a:t>這四種情況能被結合成一個式子。我們將一式的 </a:t>
            </a:r>
            <a:r>
              <a:rPr lang="en-US" altLang="zh-TW" i="1" dirty="0" err="1">
                <a:cs typeface="Times New Roman" pitchFamily="18" charset="0"/>
              </a:rPr>
              <a:t>f</a:t>
            </a:r>
            <a:r>
              <a:rPr lang="en-US" altLang="zh-TW" baseline="-25000" dirty="0" err="1">
                <a:cs typeface="Times New Roman" pitchFamily="18" charset="0"/>
              </a:rPr>
              <a:t>0</a:t>
            </a:r>
            <a:r>
              <a:rPr lang="en-US" altLang="zh-TW" i="1" dirty="0">
                <a:cs typeface="Times New Roman" pitchFamily="18" charset="0"/>
              </a:rPr>
              <a:t> </a:t>
            </a:r>
            <a:r>
              <a:rPr lang="zh-TW" altLang="en-US" dirty="0">
                <a:cs typeface="Times New Roman" pitchFamily="18" charset="0"/>
              </a:rPr>
              <a:t>以另一式的 </a:t>
            </a:r>
            <a:r>
              <a:rPr lang="en-US" altLang="zh-TW" i="1" dirty="0">
                <a:cs typeface="Times New Roman" pitchFamily="18" charset="0"/>
              </a:rPr>
              <a:t>f' </a:t>
            </a:r>
            <a:r>
              <a:rPr lang="zh-TW" altLang="en-US" dirty="0">
                <a:cs typeface="Times New Roman" pitchFamily="18" charset="0"/>
              </a:rPr>
              <a:t>來取代後將發現：</a:t>
            </a:r>
            <a:endParaRPr lang="en-US" altLang="zh-TW" dirty="0">
              <a:cs typeface="Times New Roman" pitchFamily="18" charset="0"/>
            </a:endParaRPr>
          </a:p>
          <a:p>
            <a:endParaRPr lang="en-US" altLang="zh-TW" dirty="0">
              <a:cs typeface="Times New Roman" pitchFamily="18" charset="0"/>
            </a:endParaRPr>
          </a:p>
          <a:p>
            <a:endParaRPr lang="en-US" altLang="zh-TW" dirty="0">
              <a:cs typeface="Times New Roman" pitchFamily="18" charset="0"/>
            </a:endParaRPr>
          </a:p>
          <a:p>
            <a:r>
              <a:rPr lang="zh-TW" altLang="en-US" dirty="0">
                <a:cs typeface="Times New Roman" pitchFamily="18" charset="0"/>
              </a:rPr>
              <a:t>依照已知的狀況選定適當的正負號，其方法如下：只要是聲源或觀察者朝向對方的相對運動都會增加 </a:t>
            </a:r>
            <a:r>
              <a:rPr lang="en-US" altLang="zh-TW" i="1" dirty="0">
                <a:cs typeface="Times New Roman" pitchFamily="18" charset="0"/>
              </a:rPr>
              <a:t>f '</a:t>
            </a:r>
            <a:r>
              <a:rPr lang="zh-TW" altLang="en-US" dirty="0">
                <a:cs typeface="Times New Roman" pitchFamily="18" charset="0"/>
              </a:rPr>
              <a:t>。只要是互相遠離的相對運動都會使</a:t>
            </a:r>
            <a:r>
              <a:rPr lang="zh-TW" altLang="en-US" i="1" dirty="0">
                <a:cs typeface="Times New Roman" pitchFamily="18" charset="0"/>
              </a:rPr>
              <a:t> </a:t>
            </a:r>
            <a:r>
              <a:rPr lang="en-US" altLang="zh-TW" i="1" dirty="0">
                <a:cs typeface="Times New Roman" pitchFamily="18" charset="0"/>
              </a:rPr>
              <a:t>f ' </a:t>
            </a:r>
            <a:r>
              <a:rPr lang="zh-TW" altLang="en-US" dirty="0">
                <a:cs typeface="Times New Roman" pitchFamily="18" charset="0"/>
              </a:rPr>
              <a:t>減少。</a:t>
            </a:r>
            <a:r>
              <a:rPr lang="zh-TW" altLang="en-US" i="1" dirty="0">
                <a:cs typeface="Times New Roman" pitchFamily="18" charset="0"/>
              </a:rPr>
              <a:t> </a:t>
            </a:r>
            <a:endParaRPr lang="zh-TW" altLang="en-US" dirty="0">
              <a:cs typeface="Times New Roman" pitchFamily="18" charset="0"/>
            </a:endParaRPr>
          </a:p>
          <a:p>
            <a:endParaRPr lang="zh-TW" altLang="en-US" dirty="0"/>
          </a:p>
        </p:txBody>
      </p:sp>
      <p:sp>
        <p:nvSpPr>
          <p:cNvPr id="4" name="頁尾版面配置區 3">
            <a:extLst>
              <a:ext uri="{FF2B5EF4-FFF2-40B4-BE49-F238E27FC236}">
                <a16:creationId xmlns:a16="http://schemas.microsoft.com/office/drawing/2014/main" id="{3C115CD3-8538-4CAA-A3B2-8C4DC09B786A}"/>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5" name="投影片編號版面配置區 4">
            <a:extLst>
              <a:ext uri="{FF2B5EF4-FFF2-40B4-BE49-F238E27FC236}">
                <a16:creationId xmlns:a16="http://schemas.microsoft.com/office/drawing/2014/main" id="{5DECCF2D-2AB6-4968-B732-5496390BF0CC}"/>
              </a:ext>
            </a:extLst>
          </p:cNvPr>
          <p:cNvSpPr>
            <a:spLocks noGrp="1"/>
          </p:cNvSpPr>
          <p:nvPr>
            <p:ph type="sldNum" sz="quarter" idx="12"/>
          </p:nvPr>
        </p:nvSpPr>
        <p:spPr/>
        <p:txBody>
          <a:bodyPr/>
          <a:lstStyle/>
          <a:p>
            <a:fld id="{FFF700D2-071F-440E-A3FF-180D34BA4EC8}" type="slidenum">
              <a:rPr lang="en-GB" smtClean="0"/>
              <a:t>32</a:t>
            </a:fld>
            <a:endParaRPr lang="en-GB"/>
          </a:p>
        </p:txBody>
      </p:sp>
      <p:pic>
        <p:nvPicPr>
          <p:cNvPr id="6" name="圖片 5">
            <a:extLst>
              <a:ext uri="{FF2B5EF4-FFF2-40B4-BE49-F238E27FC236}">
                <a16:creationId xmlns:a16="http://schemas.microsoft.com/office/drawing/2014/main" id="{FBCB4279-A43C-49E8-B075-8FE26983F8AF}"/>
              </a:ext>
            </a:extLst>
          </p:cNvPr>
          <p:cNvPicPr>
            <a:picLocks noChangeAspect="1"/>
          </p:cNvPicPr>
          <p:nvPr/>
        </p:nvPicPr>
        <p:blipFill>
          <a:blip r:embed="rId2"/>
          <a:stretch>
            <a:fillRect/>
          </a:stretch>
        </p:blipFill>
        <p:spPr>
          <a:xfrm>
            <a:off x="2411760" y="2636912"/>
            <a:ext cx="6200775" cy="713423"/>
          </a:xfrm>
          <a:prstGeom prst="rect">
            <a:avLst/>
          </a:prstGeom>
        </p:spPr>
      </p:pic>
    </p:spTree>
    <p:extLst>
      <p:ext uri="{BB962C8B-B14F-4D97-AF65-F5344CB8AC3E}">
        <p14:creationId xmlns:p14="http://schemas.microsoft.com/office/powerpoint/2010/main" val="1402765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69094E60-C262-427D-898D-93F7EA21DD17}"/>
              </a:ext>
            </a:extLst>
          </p:cNvPr>
          <p:cNvSpPr>
            <a:spLocks noGrp="1"/>
          </p:cNvSpPr>
          <p:nvPr>
            <p:ph type="title"/>
          </p:nvPr>
        </p:nvSpPr>
        <p:spPr/>
        <p:txBody>
          <a:bodyPr/>
          <a:lstStyle/>
          <a:p>
            <a:r>
              <a:rPr lang="zh-TW" altLang="en-US" dirty="0"/>
              <a:t>例題 </a:t>
            </a:r>
            <a:r>
              <a:rPr lang="en-US" altLang="zh-TW" dirty="0"/>
              <a:t>17.4</a:t>
            </a:r>
            <a:endParaRPr lang="zh-TW" altLang="en-US" dirty="0"/>
          </a:p>
        </p:txBody>
      </p:sp>
      <p:sp>
        <p:nvSpPr>
          <p:cNvPr id="7" name="文字版面配置區 6">
            <a:extLst>
              <a:ext uri="{FF2B5EF4-FFF2-40B4-BE49-F238E27FC236}">
                <a16:creationId xmlns:a16="http://schemas.microsoft.com/office/drawing/2014/main" id="{74966980-62CD-4D67-B226-A7253053D063}"/>
              </a:ext>
            </a:extLst>
          </p:cNvPr>
          <p:cNvSpPr>
            <a:spLocks noGrp="1"/>
          </p:cNvSpPr>
          <p:nvPr>
            <p:ph type="body" idx="1"/>
          </p:nvPr>
        </p:nvSpPr>
        <p:spPr/>
        <p:txBody>
          <a:bodyPr/>
          <a:lstStyle/>
          <a:p>
            <a:r>
              <a:rPr lang="zh-TW" altLang="en-US" dirty="0">
                <a:cs typeface="Times New Roman" pitchFamily="18" charset="0"/>
              </a:rPr>
              <a:t>一卡車在 </a:t>
            </a:r>
            <a:r>
              <a:rPr lang="en-US" altLang="zh-TW" dirty="0">
                <a:cs typeface="Times New Roman" pitchFamily="18" charset="0"/>
              </a:rPr>
              <a:t>25 m/s </a:t>
            </a:r>
            <a:r>
              <a:rPr lang="zh-TW" altLang="en-US" dirty="0">
                <a:cs typeface="Times New Roman" pitchFamily="18" charset="0"/>
              </a:rPr>
              <a:t>時發出 </a:t>
            </a:r>
            <a:r>
              <a:rPr lang="en-US" altLang="zh-TW" dirty="0">
                <a:cs typeface="Times New Roman" pitchFamily="18" charset="0"/>
              </a:rPr>
              <a:t>400 Hz </a:t>
            </a:r>
            <a:r>
              <a:rPr lang="zh-TW" altLang="en-US" dirty="0">
                <a:cs typeface="Times New Roman" pitchFamily="18" charset="0"/>
              </a:rPr>
              <a:t>訊號。試求下列兩種情況下，波源和靜止的觀察者間的音波波長</a:t>
            </a:r>
            <a:r>
              <a:rPr lang="en-US" altLang="zh-TW" dirty="0">
                <a:cs typeface="Times New Roman" pitchFamily="18" charset="0"/>
              </a:rPr>
              <a:t>: </a:t>
            </a:r>
            <a:r>
              <a:rPr lang="zh-TW" altLang="en-US" dirty="0">
                <a:cs typeface="Times New Roman" pitchFamily="18" charset="0"/>
              </a:rPr>
              <a:t> </a:t>
            </a:r>
            <a:r>
              <a:rPr lang="en-US" altLang="zh-TW" dirty="0">
                <a:cs typeface="Times New Roman" pitchFamily="18" charset="0"/>
              </a:rPr>
              <a:t>(a)</a:t>
            </a:r>
            <a:r>
              <a:rPr lang="zh-TW" altLang="en-US" dirty="0">
                <a:cs typeface="Times New Roman" pitchFamily="18" charset="0"/>
              </a:rPr>
              <a:t>卡車靠近中；</a:t>
            </a:r>
            <a:r>
              <a:rPr lang="en-US" altLang="zh-TW" dirty="0">
                <a:cs typeface="Times New Roman" pitchFamily="18" charset="0"/>
              </a:rPr>
              <a:t>(b)</a:t>
            </a:r>
            <a:r>
              <a:rPr lang="zh-TW" altLang="en-US" dirty="0">
                <a:cs typeface="Times New Roman" pitchFamily="18" charset="0"/>
              </a:rPr>
              <a:t>卡車遠離中。</a:t>
            </a:r>
            <a:r>
              <a:rPr lang="en-US" altLang="zh-TW" dirty="0">
                <a:cs typeface="Times New Roman" pitchFamily="18" charset="0"/>
              </a:rPr>
              <a:t>(</a:t>
            </a:r>
            <a:r>
              <a:rPr lang="zh-TW" altLang="en-US" dirty="0">
                <a:cs typeface="Times New Roman" pitchFamily="18" charset="0"/>
              </a:rPr>
              <a:t>已知聲速為</a:t>
            </a:r>
            <a:r>
              <a:rPr lang="en-US" altLang="zh-TW" dirty="0">
                <a:cs typeface="Times New Roman" pitchFamily="18" charset="0"/>
              </a:rPr>
              <a:t>340</a:t>
            </a:r>
            <a:r>
              <a:rPr lang="zh-TW" altLang="en-US" dirty="0">
                <a:cs typeface="Times New Roman" pitchFamily="18" charset="0"/>
              </a:rPr>
              <a:t> </a:t>
            </a:r>
            <a:r>
              <a:rPr lang="en-US" altLang="zh-TW" dirty="0">
                <a:cs typeface="Times New Roman" pitchFamily="18" charset="0"/>
              </a:rPr>
              <a:t>m/s)</a:t>
            </a:r>
            <a:endParaRPr lang="zh-TW" altLang="en-US" dirty="0">
              <a:cs typeface="Times New Roman" pitchFamily="18" charset="0"/>
            </a:endParaRPr>
          </a:p>
          <a:p>
            <a:endParaRPr lang="zh-TW" altLang="en-US" dirty="0"/>
          </a:p>
        </p:txBody>
      </p:sp>
      <p:sp>
        <p:nvSpPr>
          <p:cNvPr id="4" name="頁尾版面配置區 3">
            <a:extLst>
              <a:ext uri="{FF2B5EF4-FFF2-40B4-BE49-F238E27FC236}">
                <a16:creationId xmlns:a16="http://schemas.microsoft.com/office/drawing/2014/main" id="{53F6D835-6CD8-48E7-A454-B92E5F8614D8}"/>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5" name="投影片編號版面配置區 4">
            <a:extLst>
              <a:ext uri="{FF2B5EF4-FFF2-40B4-BE49-F238E27FC236}">
                <a16:creationId xmlns:a16="http://schemas.microsoft.com/office/drawing/2014/main" id="{3053170F-9D85-4248-B9A0-D37135CE2137}"/>
              </a:ext>
            </a:extLst>
          </p:cNvPr>
          <p:cNvSpPr>
            <a:spLocks noGrp="1"/>
          </p:cNvSpPr>
          <p:nvPr>
            <p:ph type="sldNum" sz="quarter" idx="12"/>
          </p:nvPr>
        </p:nvSpPr>
        <p:spPr/>
        <p:txBody>
          <a:bodyPr/>
          <a:lstStyle/>
          <a:p>
            <a:fld id="{FFF700D2-071F-440E-A3FF-180D34BA4EC8}" type="slidenum">
              <a:rPr lang="en-GB" smtClean="0"/>
              <a:t>33</a:t>
            </a:fld>
            <a:endParaRPr lang="en-GB"/>
          </a:p>
        </p:txBody>
      </p:sp>
      <p:sp>
        <p:nvSpPr>
          <p:cNvPr id="8" name="箭號: 有線條的向右箭號 7">
            <a:hlinkClick r:id="rId2" action="ppaction://hlinkfile"/>
            <a:extLst>
              <a:ext uri="{FF2B5EF4-FFF2-40B4-BE49-F238E27FC236}">
                <a16:creationId xmlns:a16="http://schemas.microsoft.com/office/drawing/2014/main" id="{0312A1A8-6A50-4274-B82B-3A67F550D05C}"/>
              </a:ext>
            </a:extLst>
          </p:cNvPr>
          <p:cNvSpPr/>
          <p:nvPr/>
        </p:nvSpPr>
        <p:spPr>
          <a:xfrm>
            <a:off x="827584" y="4365104"/>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3337406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BB47460F-C993-4FAF-B5A7-D2C107F1FD1A}"/>
              </a:ext>
            </a:extLst>
          </p:cNvPr>
          <p:cNvSpPr>
            <a:spLocks noGrp="1"/>
          </p:cNvSpPr>
          <p:nvPr>
            <p:ph type="title"/>
          </p:nvPr>
        </p:nvSpPr>
        <p:spPr/>
        <p:txBody>
          <a:bodyPr/>
          <a:lstStyle/>
          <a:p>
            <a:r>
              <a:rPr lang="en-US" altLang="zh-TW" dirty="0"/>
              <a:t>17.4 </a:t>
            </a:r>
            <a:r>
              <a:rPr lang="zh-TW" altLang="en-US" dirty="0"/>
              <a:t>時間上的干涉；拍</a:t>
            </a:r>
          </a:p>
        </p:txBody>
      </p:sp>
      <p:sp>
        <p:nvSpPr>
          <p:cNvPr id="7" name="內容版面配置區 6">
            <a:extLst>
              <a:ext uri="{FF2B5EF4-FFF2-40B4-BE49-F238E27FC236}">
                <a16:creationId xmlns:a16="http://schemas.microsoft.com/office/drawing/2014/main" id="{5D59E5FE-1133-40A6-ACF7-93030D3D1E1A}"/>
              </a:ext>
            </a:extLst>
          </p:cNvPr>
          <p:cNvSpPr>
            <a:spLocks noGrp="1"/>
          </p:cNvSpPr>
          <p:nvPr>
            <p:ph idx="1"/>
          </p:nvPr>
        </p:nvSpPr>
        <p:spPr/>
        <p:txBody>
          <a:bodyPr>
            <a:normAutofit/>
          </a:bodyPr>
          <a:lstStyle/>
          <a:p>
            <a:r>
              <a:rPr lang="zh-TW" altLang="en-US" dirty="0">
                <a:cs typeface="Times New Roman" pitchFamily="18" charset="0"/>
              </a:rPr>
              <a:t>當兩個頻率只有些微差異的波重疊時，合成波的振幅會週期性地變化。考慮 </a:t>
            </a:r>
            <a:r>
              <a:rPr lang="en-US" altLang="zh-TW" i="1" dirty="0">
                <a:cs typeface="Times New Roman" pitchFamily="18" charset="0"/>
              </a:rPr>
              <a:t>x </a:t>
            </a:r>
            <a:r>
              <a:rPr lang="en-US" altLang="zh-TW" dirty="0">
                <a:cs typeface="Times New Roman" pitchFamily="18" charset="0"/>
              </a:rPr>
              <a:t>= 0 </a:t>
            </a:r>
            <a:r>
              <a:rPr lang="zh-TW" altLang="en-US" dirty="0">
                <a:cs typeface="Times New Roman" pitchFamily="18" charset="0"/>
              </a:rPr>
              <a:t>的特定位置。我們簡單地假設其振幅相等且其相位常數均為零。其波函數為： </a:t>
            </a:r>
            <a:br>
              <a:rPr lang="en-US" altLang="zh-TW" dirty="0">
                <a:cs typeface="Times New Roman" pitchFamily="18" charset="0"/>
              </a:rPr>
            </a:br>
            <a:br>
              <a:rPr lang="en-US" altLang="zh-TW" dirty="0">
                <a:cs typeface="Times New Roman" pitchFamily="18" charset="0"/>
              </a:rPr>
            </a:br>
            <a:br>
              <a:rPr lang="en-US" altLang="zh-TW" dirty="0">
                <a:cs typeface="Times New Roman" pitchFamily="18" charset="0"/>
              </a:rPr>
            </a:br>
            <a:br>
              <a:rPr lang="en-US" altLang="zh-TW" dirty="0">
                <a:cs typeface="Times New Roman" pitchFamily="18" charset="0"/>
              </a:rPr>
            </a:br>
            <a:br>
              <a:rPr lang="en-US" altLang="zh-TW" dirty="0">
                <a:cs typeface="Times New Roman" pitchFamily="18" charset="0"/>
              </a:rPr>
            </a:br>
            <a:r>
              <a:rPr lang="zh-TW" altLang="en-US" dirty="0">
                <a:cs typeface="Times New Roman" pitchFamily="18" charset="0"/>
              </a:rPr>
              <a:t>此處 </a:t>
            </a:r>
            <a:r>
              <a:rPr lang="en-US" altLang="zh-TW" i="1" dirty="0">
                <a:cs typeface="Times New Roman" pitchFamily="18" charset="0"/>
              </a:rPr>
              <a:t>ω </a:t>
            </a:r>
            <a:r>
              <a:rPr lang="en-US" altLang="zh-TW" dirty="0">
                <a:cs typeface="Times New Roman" pitchFamily="18" charset="0"/>
              </a:rPr>
              <a:t>= 2</a:t>
            </a:r>
            <a:r>
              <a:rPr lang="en-US" altLang="zh-TW" i="1" dirty="0">
                <a:cs typeface="Times New Roman" pitchFamily="18" charset="0"/>
              </a:rPr>
              <a:t>πf</a:t>
            </a:r>
            <a:r>
              <a:rPr lang="zh-TW" altLang="en-US" dirty="0">
                <a:cs typeface="Times New Roman" pitchFamily="18" charset="0"/>
              </a:rPr>
              <a:t>，這表示一頻率為 </a:t>
            </a:r>
            <a:r>
              <a:rPr lang="en-US" altLang="zh-TW" i="1" dirty="0">
                <a:cs typeface="Times New Roman" pitchFamily="18" charset="0"/>
              </a:rPr>
              <a:t>f</a:t>
            </a:r>
            <a:r>
              <a:rPr lang="en-US" altLang="zh-TW" baseline="-25000" dirty="0">
                <a:cs typeface="Times New Roman" pitchFamily="18" charset="0"/>
              </a:rPr>
              <a:t>av </a:t>
            </a:r>
            <a:r>
              <a:rPr lang="en-US" altLang="zh-TW" dirty="0">
                <a:cs typeface="Times New Roman" pitchFamily="18" charset="0"/>
              </a:rPr>
              <a:t>= (</a:t>
            </a:r>
            <a:r>
              <a:rPr lang="en-US" altLang="zh-TW" i="1" dirty="0" err="1">
                <a:cs typeface="Times New Roman" pitchFamily="18" charset="0"/>
              </a:rPr>
              <a:t>f</a:t>
            </a:r>
            <a:r>
              <a:rPr lang="en-US" altLang="zh-TW" baseline="-25000" dirty="0" err="1">
                <a:cs typeface="Times New Roman" pitchFamily="18" charset="0"/>
              </a:rPr>
              <a:t>1</a:t>
            </a:r>
            <a:r>
              <a:rPr lang="en-US" altLang="zh-TW" i="1" dirty="0">
                <a:cs typeface="Times New Roman" pitchFamily="18" charset="0"/>
              </a:rPr>
              <a:t> </a:t>
            </a:r>
            <a:r>
              <a:rPr lang="en-US" altLang="zh-TW" dirty="0">
                <a:cs typeface="Times New Roman" pitchFamily="18" charset="0"/>
              </a:rPr>
              <a:t>+ </a:t>
            </a:r>
            <a:r>
              <a:rPr lang="en-US" altLang="zh-TW" i="1" dirty="0" err="1">
                <a:cs typeface="Times New Roman" pitchFamily="18" charset="0"/>
              </a:rPr>
              <a:t>f</a:t>
            </a:r>
            <a:r>
              <a:rPr lang="en-US" altLang="zh-TW" baseline="-25000" dirty="0" err="1">
                <a:cs typeface="Times New Roman" pitchFamily="18" charset="0"/>
              </a:rPr>
              <a:t>2</a:t>
            </a:r>
            <a:r>
              <a:rPr lang="en-US" altLang="zh-TW" dirty="0">
                <a:cs typeface="Times New Roman" pitchFamily="18" charset="0"/>
              </a:rPr>
              <a:t>)/2</a:t>
            </a:r>
            <a:r>
              <a:rPr lang="en-US" altLang="zh-TW" i="1" dirty="0">
                <a:cs typeface="Times New Roman" pitchFamily="18" charset="0"/>
              </a:rPr>
              <a:t> </a:t>
            </a:r>
            <a:r>
              <a:rPr lang="zh-TW" altLang="en-US" dirty="0">
                <a:cs typeface="Times New Roman" pitchFamily="18" charset="0"/>
              </a:rPr>
              <a:t>的波函數，其振幅被頻率 </a:t>
            </a:r>
            <a:r>
              <a:rPr lang="en-US" altLang="zh-TW" dirty="0">
                <a:cs typeface="Times New Roman" pitchFamily="18" charset="0"/>
              </a:rPr>
              <a:t>(</a:t>
            </a:r>
            <a:r>
              <a:rPr lang="en-US" altLang="zh-TW" i="1" dirty="0" err="1">
                <a:cs typeface="Times New Roman" pitchFamily="18" charset="0"/>
              </a:rPr>
              <a:t>f</a:t>
            </a:r>
            <a:r>
              <a:rPr lang="en-US" altLang="zh-TW" baseline="-25000" dirty="0" err="1">
                <a:cs typeface="Times New Roman" pitchFamily="18" charset="0"/>
              </a:rPr>
              <a:t>1</a:t>
            </a:r>
            <a:r>
              <a:rPr lang="en-US" altLang="zh-TW" i="1" dirty="0">
                <a:cs typeface="Times New Roman" pitchFamily="18" charset="0"/>
              </a:rPr>
              <a:t> </a:t>
            </a:r>
            <a:r>
              <a:rPr lang="zh-TW" altLang="en-US" dirty="0">
                <a:cs typeface="Times New Roman" pitchFamily="18" charset="0"/>
              </a:rPr>
              <a:t>− </a:t>
            </a:r>
            <a:r>
              <a:rPr lang="en-US" altLang="zh-TW" i="1" dirty="0" err="1">
                <a:cs typeface="Times New Roman" pitchFamily="18" charset="0"/>
              </a:rPr>
              <a:t>f</a:t>
            </a:r>
            <a:r>
              <a:rPr lang="en-US" altLang="zh-TW" baseline="-25000" dirty="0" err="1">
                <a:cs typeface="Times New Roman" pitchFamily="18" charset="0"/>
              </a:rPr>
              <a:t>2</a:t>
            </a:r>
            <a:r>
              <a:rPr lang="en-US" altLang="zh-TW" dirty="0">
                <a:cs typeface="Times New Roman" pitchFamily="18" charset="0"/>
              </a:rPr>
              <a:t>)/2</a:t>
            </a:r>
            <a:r>
              <a:rPr lang="en-US" altLang="zh-TW" i="1" dirty="0">
                <a:cs typeface="Times New Roman" pitchFamily="18" charset="0"/>
              </a:rPr>
              <a:t> </a:t>
            </a:r>
            <a:r>
              <a:rPr lang="zh-TW" altLang="en-US" dirty="0">
                <a:cs typeface="Times New Roman" pitchFamily="18" charset="0"/>
              </a:rPr>
              <a:t>所</a:t>
            </a:r>
            <a:r>
              <a:rPr lang="zh-TW" altLang="en-US" b="1" dirty="0">
                <a:solidFill>
                  <a:srgbClr val="C00000"/>
                </a:solidFill>
                <a:cs typeface="Times New Roman" pitchFamily="18" charset="0"/>
              </a:rPr>
              <a:t>調變</a:t>
            </a:r>
            <a:r>
              <a:rPr lang="en-US" altLang="zh-TW" dirty="0">
                <a:cs typeface="Times New Roman" pitchFamily="18" charset="0"/>
              </a:rPr>
              <a:t>(modulated)</a:t>
            </a:r>
            <a:r>
              <a:rPr lang="zh-TW" altLang="en-US" dirty="0">
                <a:cs typeface="Times New Roman" pitchFamily="18" charset="0"/>
              </a:rPr>
              <a:t>。</a:t>
            </a:r>
            <a:endParaRPr lang="zh-TW" altLang="en-US" dirty="0"/>
          </a:p>
        </p:txBody>
      </p:sp>
      <p:sp>
        <p:nvSpPr>
          <p:cNvPr id="4" name="頁尾版面配置區 3">
            <a:extLst>
              <a:ext uri="{FF2B5EF4-FFF2-40B4-BE49-F238E27FC236}">
                <a16:creationId xmlns:a16="http://schemas.microsoft.com/office/drawing/2014/main" id="{E2CA51B0-82AD-429F-9968-B6232A0C2C1C}"/>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5" name="投影片編號版面配置區 4">
            <a:extLst>
              <a:ext uri="{FF2B5EF4-FFF2-40B4-BE49-F238E27FC236}">
                <a16:creationId xmlns:a16="http://schemas.microsoft.com/office/drawing/2014/main" id="{CCDDFC46-0804-446D-8272-1FF716D45F13}"/>
              </a:ext>
            </a:extLst>
          </p:cNvPr>
          <p:cNvSpPr>
            <a:spLocks noGrp="1"/>
          </p:cNvSpPr>
          <p:nvPr>
            <p:ph type="sldNum" sz="quarter" idx="12"/>
          </p:nvPr>
        </p:nvSpPr>
        <p:spPr/>
        <p:txBody>
          <a:bodyPr/>
          <a:lstStyle/>
          <a:p>
            <a:fld id="{FFF700D2-071F-440E-A3FF-180D34BA4EC8}" type="slidenum">
              <a:rPr lang="en-GB" smtClean="0"/>
              <a:pPr/>
              <a:t>34</a:t>
            </a:fld>
            <a:endParaRPr lang="en-GB"/>
          </a:p>
        </p:txBody>
      </p:sp>
      <p:pic>
        <p:nvPicPr>
          <p:cNvPr id="8" name="圖片 7">
            <a:extLst>
              <a:ext uri="{FF2B5EF4-FFF2-40B4-BE49-F238E27FC236}">
                <a16:creationId xmlns:a16="http://schemas.microsoft.com/office/drawing/2014/main" id="{ACCD7BB3-5284-4663-8763-F84749F380E2}"/>
              </a:ext>
            </a:extLst>
          </p:cNvPr>
          <p:cNvPicPr>
            <a:picLocks noChangeAspect="1"/>
          </p:cNvPicPr>
          <p:nvPr/>
        </p:nvPicPr>
        <p:blipFill>
          <a:blip r:embed="rId2"/>
          <a:stretch>
            <a:fillRect/>
          </a:stretch>
        </p:blipFill>
        <p:spPr>
          <a:xfrm>
            <a:off x="1763688" y="3356992"/>
            <a:ext cx="5354003" cy="1273493"/>
          </a:xfrm>
          <a:prstGeom prst="rect">
            <a:avLst/>
          </a:prstGeom>
        </p:spPr>
      </p:pic>
    </p:spTree>
    <p:extLst>
      <p:ext uri="{BB962C8B-B14F-4D97-AF65-F5344CB8AC3E}">
        <p14:creationId xmlns:p14="http://schemas.microsoft.com/office/powerpoint/2010/main" val="241240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E400F891-C242-477A-BCC5-62C73F9067B0}"/>
              </a:ext>
            </a:extLst>
          </p:cNvPr>
          <p:cNvSpPr>
            <a:spLocks noGrp="1"/>
          </p:cNvSpPr>
          <p:nvPr>
            <p:ph type="title"/>
          </p:nvPr>
        </p:nvSpPr>
        <p:spPr/>
        <p:txBody>
          <a:bodyPr/>
          <a:lstStyle/>
          <a:p>
            <a:r>
              <a:rPr lang="en-US" altLang="zh-TW" dirty="0"/>
              <a:t>17.4 </a:t>
            </a:r>
            <a:r>
              <a:rPr lang="zh-TW" altLang="en-US" dirty="0"/>
              <a:t>時間上的干涉；拍</a:t>
            </a:r>
          </a:p>
        </p:txBody>
      </p:sp>
      <p:sp>
        <p:nvSpPr>
          <p:cNvPr id="7" name="內容版面配置區 6">
            <a:extLst>
              <a:ext uri="{FF2B5EF4-FFF2-40B4-BE49-F238E27FC236}">
                <a16:creationId xmlns:a16="http://schemas.microsoft.com/office/drawing/2014/main" id="{D9CD41CC-D1D1-4FDC-86E1-0F90BAB209CA}"/>
              </a:ext>
            </a:extLst>
          </p:cNvPr>
          <p:cNvSpPr>
            <a:spLocks noGrp="1"/>
          </p:cNvSpPr>
          <p:nvPr>
            <p:ph sz="half" idx="1"/>
          </p:nvPr>
        </p:nvSpPr>
        <p:spPr>
          <a:xfrm>
            <a:off x="457200" y="1340768"/>
            <a:ext cx="4191000" cy="5040560"/>
          </a:xfrm>
        </p:spPr>
        <p:txBody>
          <a:bodyPr>
            <a:noAutofit/>
          </a:bodyPr>
          <a:lstStyle/>
          <a:p>
            <a:r>
              <a:rPr lang="zh-TW" altLang="en-US" dirty="0">
                <a:cs typeface="Times New Roman" pitchFamily="18" charset="0"/>
              </a:rPr>
              <a:t>個別函數及其結果示於圖</a:t>
            </a:r>
            <a:r>
              <a:rPr lang="en-US" altLang="zh-TW" dirty="0">
                <a:cs typeface="Times New Roman" pitchFamily="18" charset="0"/>
              </a:rPr>
              <a:t>17.10</a:t>
            </a:r>
            <a:r>
              <a:rPr lang="zh-TW" altLang="en-US" dirty="0">
                <a:cs typeface="Times New Roman" pitchFamily="18" charset="0"/>
              </a:rPr>
              <a:t>。</a:t>
            </a:r>
            <a:endParaRPr lang="en-US" altLang="zh-TW" dirty="0">
              <a:cs typeface="Times New Roman" pitchFamily="18" charset="0"/>
            </a:endParaRPr>
          </a:p>
          <a:p>
            <a:r>
              <a:rPr lang="zh-TW" altLang="en-US" dirty="0">
                <a:cs typeface="Times New Roman" pitchFamily="18" charset="0"/>
              </a:rPr>
              <a:t>如此，當兩頻率幾近相等的聲音 </a:t>
            </a:r>
            <a:r>
              <a:rPr lang="en-US" altLang="zh-TW" i="1" dirty="0" err="1">
                <a:cs typeface="Times New Roman" pitchFamily="18" charset="0"/>
              </a:rPr>
              <a:t>f</a:t>
            </a:r>
            <a:r>
              <a:rPr lang="en-US" altLang="zh-TW" baseline="-25000" dirty="0" err="1">
                <a:cs typeface="Times New Roman" pitchFamily="18" charset="0"/>
              </a:rPr>
              <a:t>1</a:t>
            </a:r>
            <a:r>
              <a:rPr lang="en-US" altLang="zh-TW" baseline="-25000" dirty="0">
                <a:cs typeface="Times New Roman" pitchFamily="18" charset="0"/>
              </a:rPr>
              <a:t> </a:t>
            </a:r>
            <a:r>
              <a:rPr lang="zh-TW" altLang="en-US" dirty="0">
                <a:cs typeface="Times New Roman" pitchFamily="18" charset="0"/>
              </a:rPr>
              <a:t>及</a:t>
            </a:r>
            <a:r>
              <a:rPr lang="zh-TW" altLang="en-US" i="1" dirty="0">
                <a:cs typeface="Times New Roman" pitchFamily="18" charset="0"/>
              </a:rPr>
              <a:t> </a:t>
            </a:r>
            <a:r>
              <a:rPr lang="en-US" altLang="zh-TW" i="1" dirty="0" err="1">
                <a:cs typeface="Times New Roman" pitchFamily="18" charset="0"/>
              </a:rPr>
              <a:t>f</a:t>
            </a:r>
            <a:r>
              <a:rPr lang="en-US" altLang="zh-TW" baseline="-25000" dirty="0" err="1">
                <a:cs typeface="Times New Roman" pitchFamily="18" charset="0"/>
              </a:rPr>
              <a:t>2</a:t>
            </a:r>
            <a:r>
              <a:rPr lang="en-US" altLang="zh-TW" baseline="-25000" dirty="0">
                <a:cs typeface="Times New Roman" pitchFamily="18" charset="0"/>
              </a:rPr>
              <a:t> </a:t>
            </a:r>
            <a:r>
              <a:rPr lang="zh-TW" altLang="en-US" dirty="0">
                <a:cs typeface="Times New Roman" pitchFamily="18" charset="0"/>
              </a:rPr>
              <a:t>同時響起時，我們聽到平均頻率 </a:t>
            </a:r>
            <a:r>
              <a:rPr lang="en-US" altLang="zh-TW" i="1" dirty="0">
                <a:cs typeface="Times New Roman" pitchFamily="18" charset="0"/>
              </a:rPr>
              <a:t>f</a:t>
            </a:r>
            <a:r>
              <a:rPr lang="en-US" altLang="zh-TW" baseline="-25000" dirty="0">
                <a:cs typeface="Times New Roman" pitchFamily="18" charset="0"/>
              </a:rPr>
              <a:t>av</a:t>
            </a:r>
            <a:r>
              <a:rPr lang="zh-TW" altLang="en-US" dirty="0">
                <a:cs typeface="Times New Roman" pitchFamily="18" charset="0"/>
              </a:rPr>
              <a:t>。</a:t>
            </a:r>
            <a:endParaRPr lang="en-US" altLang="zh-TW" dirty="0">
              <a:cs typeface="Times New Roman" pitchFamily="18" charset="0"/>
            </a:endParaRPr>
          </a:p>
          <a:p>
            <a:r>
              <a:rPr lang="zh-TW" altLang="en-US" dirty="0">
                <a:cs typeface="Times New Roman" pitchFamily="18" charset="0"/>
              </a:rPr>
              <a:t>但其響度以</a:t>
            </a:r>
            <a:r>
              <a:rPr lang="zh-TW" altLang="en-US" b="1" dirty="0">
                <a:solidFill>
                  <a:srgbClr val="C00000"/>
                </a:solidFill>
                <a:cs typeface="Times New Roman" pitchFamily="18" charset="0"/>
              </a:rPr>
              <a:t>拍頻</a:t>
            </a:r>
            <a:r>
              <a:rPr lang="en-US" altLang="zh-TW" dirty="0">
                <a:cs typeface="Times New Roman" pitchFamily="18" charset="0"/>
              </a:rPr>
              <a:t>(beat frequency)  | </a:t>
            </a:r>
            <a:r>
              <a:rPr lang="en-US" altLang="zh-TW" i="1" dirty="0" err="1">
                <a:cs typeface="Times New Roman" pitchFamily="18" charset="0"/>
              </a:rPr>
              <a:t>f</a:t>
            </a:r>
            <a:r>
              <a:rPr lang="en-US" altLang="zh-TW" baseline="-25000" dirty="0" err="1">
                <a:cs typeface="Times New Roman" pitchFamily="18" charset="0"/>
              </a:rPr>
              <a:t>1</a:t>
            </a:r>
            <a:r>
              <a:rPr lang="en-US" altLang="zh-TW" i="1" dirty="0">
                <a:cs typeface="Times New Roman" pitchFamily="18" charset="0"/>
              </a:rPr>
              <a:t> </a:t>
            </a:r>
            <a:r>
              <a:rPr lang="zh-TW" altLang="en-US" dirty="0">
                <a:cs typeface="Times New Roman" pitchFamily="18" charset="0"/>
              </a:rPr>
              <a:t>− </a:t>
            </a:r>
            <a:r>
              <a:rPr lang="en-US" altLang="zh-TW" i="1" dirty="0" err="1">
                <a:cs typeface="Times New Roman" pitchFamily="18" charset="0"/>
              </a:rPr>
              <a:t>f</a:t>
            </a:r>
            <a:r>
              <a:rPr lang="en-US" altLang="zh-TW" baseline="-25000" dirty="0" err="1">
                <a:cs typeface="Times New Roman" pitchFamily="18" charset="0"/>
              </a:rPr>
              <a:t>2</a:t>
            </a:r>
            <a:r>
              <a:rPr lang="en-US" altLang="zh-TW" baseline="-25000" dirty="0">
                <a:cs typeface="Times New Roman" pitchFamily="18" charset="0"/>
              </a:rPr>
              <a:t> </a:t>
            </a:r>
            <a:r>
              <a:rPr lang="en-US" altLang="zh-TW" dirty="0">
                <a:cs typeface="Times New Roman" pitchFamily="18" charset="0"/>
              </a:rPr>
              <a:t>| </a:t>
            </a:r>
            <a:r>
              <a:rPr lang="zh-TW" altLang="en-US" dirty="0">
                <a:cs typeface="Times New Roman" pitchFamily="18" charset="0"/>
              </a:rPr>
              <a:t>的方式在變化。</a:t>
            </a:r>
            <a:endParaRPr lang="zh-TW" altLang="en-US" dirty="0"/>
          </a:p>
        </p:txBody>
      </p:sp>
      <p:pic>
        <p:nvPicPr>
          <p:cNvPr id="9" name="內容版面配置區 8">
            <a:extLst>
              <a:ext uri="{FF2B5EF4-FFF2-40B4-BE49-F238E27FC236}">
                <a16:creationId xmlns:a16="http://schemas.microsoft.com/office/drawing/2014/main" id="{BE9FBCCA-B146-4A81-A9F9-ABDF6B45F7BB}"/>
              </a:ext>
            </a:extLst>
          </p:cNvPr>
          <p:cNvPicPr>
            <a:picLocks noGrp="1" noChangeAspect="1"/>
          </p:cNvPicPr>
          <p:nvPr>
            <p:ph sz="half" idx="2"/>
          </p:nvPr>
        </p:nvPicPr>
        <p:blipFill>
          <a:blip r:embed="rId2"/>
          <a:stretch>
            <a:fillRect/>
          </a:stretch>
        </p:blipFill>
        <p:spPr>
          <a:xfrm>
            <a:off x="4716016" y="1484784"/>
            <a:ext cx="4038600" cy="3656320"/>
          </a:xfrm>
          <a:prstGeom prst="rect">
            <a:avLst/>
          </a:prstGeom>
        </p:spPr>
      </p:pic>
      <p:sp>
        <p:nvSpPr>
          <p:cNvPr id="4" name="頁尾版面配置區 3">
            <a:extLst>
              <a:ext uri="{FF2B5EF4-FFF2-40B4-BE49-F238E27FC236}">
                <a16:creationId xmlns:a16="http://schemas.microsoft.com/office/drawing/2014/main" id="{3987566D-73A1-4AAE-8F06-DC30DF3FBDAE}"/>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5" name="投影片編號版面配置區 4">
            <a:extLst>
              <a:ext uri="{FF2B5EF4-FFF2-40B4-BE49-F238E27FC236}">
                <a16:creationId xmlns:a16="http://schemas.microsoft.com/office/drawing/2014/main" id="{46E32DAB-4834-4387-867F-37361F706D6F}"/>
              </a:ext>
            </a:extLst>
          </p:cNvPr>
          <p:cNvSpPr>
            <a:spLocks noGrp="1"/>
          </p:cNvSpPr>
          <p:nvPr>
            <p:ph type="sldNum" sz="quarter" idx="12"/>
          </p:nvPr>
        </p:nvSpPr>
        <p:spPr/>
        <p:txBody>
          <a:bodyPr/>
          <a:lstStyle/>
          <a:p>
            <a:fld id="{FFF700D2-071F-440E-A3FF-180D34BA4EC8}" type="slidenum">
              <a:rPr lang="en-GB" smtClean="0"/>
              <a:t>35</a:t>
            </a:fld>
            <a:endParaRPr lang="en-GB"/>
          </a:p>
        </p:txBody>
      </p:sp>
    </p:spTree>
    <p:extLst>
      <p:ext uri="{BB962C8B-B14F-4D97-AF65-F5344CB8AC3E}">
        <p14:creationId xmlns:p14="http://schemas.microsoft.com/office/powerpoint/2010/main" val="283759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E400F891-C242-477A-BCC5-62C73F9067B0}"/>
              </a:ext>
            </a:extLst>
          </p:cNvPr>
          <p:cNvSpPr>
            <a:spLocks noGrp="1"/>
          </p:cNvSpPr>
          <p:nvPr>
            <p:ph type="title"/>
          </p:nvPr>
        </p:nvSpPr>
        <p:spPr/>
        <p:txBody>
          <a:bodyPr/>
          <a:lstStyle/>
          <a:p>
            <a:r>
              <a:rPr lang="en-US" altLang="zh-TW" dirty="0"/>
              <a:t>17.4 </a:t>
            </a:r>
            <a:r>
              <a:rPr lang="zh-TW" altLang="en-US" dirty="0"/>
              <a:t>時間上的干涉；拍</a:t>
            </a:r>
          </a:p>
        </p:txBody>
      </p:sp>
      <p:sp>
        <p:nvSpPr>
          <p:cNvPr id="7" name="內容版面配置區 6">
            <a:extLst>
              <a:ext uri="{FF2B5EF4-FFF2-40B4-BE49-F238E27FC236}">
                <a16:creationId xmlns:a16="http://schemas.microsoft.com/office/drawing/2014/main" id="{D9CD41CC-D1D1-4FDC-86E1-0F90BAB209CA}"/>
              </a:ext>
            </a:extLst>
          </p:cNvPr>
          <p:cNvSpPr>
            <a:spLocks noGrp="1"/>
          </p:cNvSpPr>
          <p:nvPr>
            <p:ph sz="half" idx="1"/>
          </p:nvPr>
        </p:nvSpPr>
        <p:spPr>
          <a:xfrm>
            <a:off x="457200" y="1340768"/>
            <a:ext cx="4191000" cy="5040560"/>
          </a:xfrm>
        </p:spPr>
        <p:txBody>
          <a:bodyPr>
            <a:noAutofit/>
          </a:bodyPr>
          <a:lstStyle/>
          <a:p>
            <a:pPr>
              <a:lnSpc>
                <a:spcPct val="150000"/>
              </a:lnSpc>
            </a:pPr>
            <a:r>
              <a:rPr lang="zh-TW" altLang="en-US" dirty="0">
                <a:cs typeface="Times New Roman" pitchFamily="18" charset="0"/>
              </a:rPr>
              <a:t>我們耳朵感知到波包</a:t>
            </a:r>
            <a:r>
              <a:rPr lang="en-US" altLang="zh-TW" dirty="0">
                <a:cs typeface="Times New Roman" pitchFamily="18" charset="0"/>
              </a:rPr>
              <a:t>(</a:t>
            </a:r>
            <a:r>
              <a:rPr lang="zh-TW" altLang="en-US" dirty="0">
                <a:cs typeface="Times New Roman" pitchFamily="18" charset="0"/>
              </a:rPr>
              <a:t>虛線</a:t>
            </a:r>
            <a:r>
              <a:rPr lang="en-US" altLang="zh-TW" dirty="0">
                <a:cs typeface="Times New Roman" pitchFamily="18" charset="0"/>
              </a:rPr>
              <a:t>)</a:t>
            </a:r>
            <a:r>
              <a:rPr lang="zh-TW" altLang="en-US" dirty="0">
                <a:cs typeface="Times New Roman" pitchFamily="18" charset="0"/>
              </a:rPr>
              <a:t>的每個峰值，故拍頻不是 </a:t>
            </a:r>
            <a:r>
              <a:rPr lang="en-US" altLang="zh-TW" dirty="0">
                <a:cs typeface="Times New Roman" pitchFamily="18" charset="0"/>
              </a:rPr>
              <a:t>|</a:t>
            </a:r>
            <a:r>
              <a:rPr lang="en-US" altLang="zh-TW" i="1" dirty="0">
                <a:cs typeface="Times New Roman" pitchFamily="18" charset="0"/>
              </a:rPr>
              <a:t> </a:t>
            </a:r>
            <a:r>
              <a:rPr lang="en-US" altLang="zh-TW" i="1" dirty="0" err="1">
                <a:cs typeface="Times New Roman" pitchFamily="18" charset="0"/>
              </a:rPr>
              <a:t>f</a:t>
            </a:r>
            <a:r>
              <a:rPr lang="en-US" altLang="zh-TW" baseline="-25000" dirty="0" err="1">
                <a:cs typeface="Times New Roman" pitchFamily="18" charset="0"/>
              </a:rPr>
              <a:t>1</a:t>
            </a:r>
            <a:r>
              <a:rPr lang="en-US" altLang="zh-TW" i="1" dirty="0">
                <a:cs typeface="Times New Roman" pitchFamily="18" charset="0"/>
              </a:rPr>
              <a:t> </a:t>
            </a:r>
            <a:r>
              <a:rPr lang="zh-TW" altLang="en-US" dirty="0">
                <a:cs typeface="Times New Roman" pitchFamily="18" charset="0"/>
              </a:rPr>
              <a:t>− </a:t>
            </a:r>
            <a:r>
              <a:rPr lang="en-US" altLang="zh-TW" i="1" dirty="0" err="1">
                <a:cs typeface="Times New Roman" pitchFamily="18" charset="0"/>
              </a:rPr>
              <a:t>f</a:t>
            </a:r>
            <a:r>
              <a:rPr lang="en-US" altLang="zh-TW" baseline="-25000" dirty="0" err="1">
                <a:cs typeface="Times New Roman" pitchFamily="18" charset="0"/>
              </a:rPr>
              <a:t>2</a:t>
            </a:r>
            <a:r>
              <a:rPr lang="en-US" altLang="zh-TW" baseline="-25000" dirty="0">
                <a:cs typeface="Times New Roman" pitchFamily="18" charset="0"/>
              </a:rPr>
              <a:t> </a:t>
            </a:r>
            <a:r>
              <a:rPr lang="en-US" altLang="zh-TW" dirty="0">
                <a:cs typeface="Times New Roman" pitchFamily="18" charset="0"/>
              </a:rPr>
              <a:t>|/2</a:t>
            </a:r>
            <a:r>
              <a:rPr lang="zh-TW" altLang="en-US" dirty="0">
                <a:cs typeface="Times New Roman" pitchFamily="18" charset="0"/>
              </a:rPr>
              <a:t>，若我們粗率地由 </a:t>
            </a:r>
            <a:br>
              <a:rPr lang="en-US" altLang="zh-TW" dirty="0">
                <a:cs typeface="Times New Roman" pitchFamily="18" charset="0"/>
              </a:rPr>
            </a:br>
            <a:r>
              <a:rPr lang="en-US" altLang="zh-TW" dirty="0">
                <a:cs typeface="Times New Roman" pitchFamily="18" charset="0"/>
              </a:rPr>
              <a:t>cos [2</a:t>
            </a:r>
            <a:r>
              <a:rPr lang="en-US" altLang="zh-TW" i="1" dirty="0">
                <a:cs typeface="Times New Roman" pitchFamily="18" charset="0"/>
              </a:rPr>
              <a:t>π </a:t>
            </a:r>
            <a:r>
              <a:rPr lang="en-US" altLang="zh-TW" dirty="0">
                <a:cs typeface="Times New Roman" pitchFamily="18" charset="0"/>
              </a:rPr>
              <a:t>(</a:t>
            </a:r>
            <a:r>
              <a:rPr lang="en-US" altLang="zh-TW" i="1" dirty="0" err="1">
                <a:cs typeface="Times New Roman" pitchFamily="18" charset="0"/>
              </a:rPr>
              <a:t>f</a:t>
            </a:r>
            <a:r>
              <a:rPr lang="en-US" altLang="zh-TW" baseline="-25000" dirty="0" err="1">
                <a:cs typeface="Times New Roman" pitchFamily="18" charset="0"/>
              </a:rPr>
              <a:t>1</a:t>
            </a:r>
            <a:r>
              <a:rPr lang="en-US" altLang="zh-TW" i="1" dirty="0">
                <a:cs typeface="Times New Roman" pitchFamily="18" charset="0"/>
              </a:rPr>
              <a:t> </a:t>
            </a:r>
            <a:r>
              <a:rPr lang="zh-TW" altLang="en-US" dirty="0">
                <a:cs typeface="Times New Roman" pitchFamily="18" charset="0"/>
              </a:rPr>
              <a:t>− </a:t>
            </a:r>
            <a:r>
              <a:rPr lang="en-US" altLang="zh-TW" i="1" dirty="0" err="1">
                <a:cs typeface="Times New Roman" pitchFamily="18" charset="0"/>
              </a:rPr>
              <a:t>f</a:t>
            </a:r>
            <a:r>
              <a:rPr lang="en-US" altLang="zh-TW" baseline="-25000" dirty="0" err="1">
                <a:cs typeface="Times New Roman" pitchFamily="18" charset="0"/>
              </a:rPr>
              <a:t>2</a:t>
            </a:r>
            <a:r>
              <a:rPr lang="en-US" altLang="zh-TW" dirty="0">
                <a:cs typeface="Times New Roman" pitchFamily="18" charset="0"/>
              </a:rPr>
              <a:t>) </a:t>
            </a:r>
            <a:r>
              <a:rPr lang="en-US" altLang="zh-TW" i="1" dirty="0">
                <a:cs typeface="Times New Roman" pitchFamily="18" charset="0"/>
              </a:rPr>
              <a:t>t</a:t>
            </a:r>
            <a:r>
              <a:rPr lang="en-US" altLang="zh-TW" dirty="0">
                <a:cs typeface="Times New Roman" pitchFamily="18" charset="0"/>
              </a:rPr>
              <a:t>/2] </a:t>
            </a:r>
            <a:r>
              <a:rPr lang="zh-TW" altLang="en-US" dirty="0">
                <a:cs typeface="Times New Roman" pitchFamily="18" charset="0"/>
              </a:rPr>
              <a:t>推論，會得到此結果。 </a:t>
            </a:r>
          </a:p>
        </p:txBody>
      </p:sp>
      <p:pic>
        <p:nvPicPr>
          <p:cNvPr id="9" name="內容版面配置區 8">
            <a:extLst>
              <a:ext uri="{FF2B5EF4-FFF2-40B4-BE49-F238E27FC236}">
                <a16:creationId xmlns:a16="http://schemas.microsoft.com/office/drawing/2014/main" id="{BE9FBCCA-B146-4A81-A9F9-ABDF6B45F7BB}"/>
              </a:ext>
            </a:extLst>
          </p:cNvPr>
          <p:cNvPicPr>
            <a:picLocks noGrp="1" noChangeAspect="1"/>
          </p:cNvPicPr>
          <p:nvPr>
            <p:ph sz="half" idx="2"/>
          </p:nvPr>
        </p:nvPicPr>
        <p:blipFill>
          <a:blip r:embed="rId2"/>
          <a:stretch>
            <a:fillRect/>
          </a:stretch>
        </p:blipFill>
        <p:spPr>
          <a:xfrm>
            <a:off x="4716016" y="1484784"/>
            <a:ext cx="4038600" cy="3656320"/>
          </a:xfrm>
          <a:prstGeom prst="rect">
            <a:avLst/>
          </a:prstGeom>
        </p:spPr>
      </p:pic>
      <p:sp>
        <p:nvSpPr>
          <p:cNvPr id="4" name="頁尾版面配置區 3">
            <a:extLst>
              <a:ext uri="{FF2B5EF4-FFF2-40B4-BE49-F238E27FC236}">
                <a16:creationId xmlns:a16="http://schemas.microsoft.com/office/drawing/2014/main" id="{3987566D-73A1-4AAE-8F06-DC30DF3FBDAE}"/>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5" name="投影片編號版面配置區 4">
            <a:extLst>
              <a:ext uri="{FF2B5EF4-FFF2-40B4-BE49-F238E27FC236}">
                <a16:creationId xmlns:a16="http://schemas.microsoft.com/office/drawing/2014/main" id="{46E32DAB-4834-4387-867F-37361F706D6F}"/>
              </a:ext>
            </a:extLst>
          </p:cNvPr>
          <p:cNvSpPr>
            <a:spLocks noGrp="1"/>
          </p:cNvSpPr>
          <p:nvPr>
            <p:ph type="sldNum" sz="quarter" idx="12"/>
          </p:nvPr>
        </p:nvSpPr>
        <p:spPr/>
        <p:txBody>
          <a:bodyPr/>
          <a:lstStyle/>
          <a:p>
            <a:fld id="{FFF700D2-071F-440E-A3FF-180D34BA4EC8}" type="slidenum">
              <a:rPr lang="en-GB" smtClean="0"/>
              <a:t>36</a:t>
            </a:fld>
            <a:endParaRPr lang="en-GB"/>
          </a:p>
        </p:txBody>
      </p:sp>
    </p:spTree>
    <p:extLst>
      <p:ext uri="{BB962C8B-B14F-4D97-AF65-F5344CB8AC3E}">
        <p14:creationId xmlns:p14="http://schemas.microsoft.com/office/powerpoint/2010/main" val="1900335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044940-C3AD-4E8A-9C8C-FDA3571D7372}"/>
              </a:ext>
            </a:extLst>
          </p:cNvPr>
          <p:cNvSpPr>
            <a:spLocks noGrp="1"/>
          </p:cNvSpPr>
          <p:nvPr>
            <p:ph type="title"/>
          </p:nvPr>
        </p:nvSpPr>
        <p:spPr/>
        <p:txBody>
          <a:bodyPr/>
          <a:lstStyle/>
          <a:p>
            <a:r>
              <a:rPr lang="zh-TW" altLang="en-US" dirty="0">
                <a:latin typeface="標楷體" pitchFamily="65" charset="-120"/>
              </a:rPr>
              <a:t>本章要點</a:t>
            </a:r>
            <a:endParaRPr lang="zh-TW" altLang="en-US" dirty="0"/>
          </a:p>
        </p:txBody>
      </p:sp>
      <p:sp>
        <p:nvSpPr>
          <p:cNvPr id="3" name="內容版面配置區 2">
            <a:extLst>
              <a:ext uri="{FF2B5EF4-FFF2-40B4-BE49-F238E27FC236}">
                <a16:creationId xmlns:a16="http://schemas.microsoft.com/office/drawing/2014/main" id="{30481FD2-02D4-4810-8DFE-63AD58810CF8}"/>
              </a:ext>
            </a:extLst>
          </p:cNvPr>
          <p:cNvSpPr>
            <a:spLocks noGrp="1"/>
          </p:cNvSpPr>
          <p:nvPr>
            <p:ph idx="1"/>
          </p:nvPr>
        </p:nvSpPr>
        <p:spPr/>
        <p:txBody>
          <a:bodyPr/>
          <a:lstStyle/>
          <a:p>
            <a:pPr marL="514350" indent="-514350">
              <a:buFont typeface="+mj-lt"/>
              <a:buAutoNum type="arabicPeriod"/>
            </a:pPr>
            <a:r>
              <a:rPr lang="zh-TW" altLang="en-US" b="1" dirty="0">
                <a:solidFill>
                  <a:srgbClr val="0070C0"/>
                </a:solidFill>
                <a:cs typeface="Times New Roman" pitchFamily="18" charset="0"/>
              </a:rPr>
              <a:t>聲波是由於密度或壓力的變動而形成的縱波。</a:t>
            </a:r>
          </a:p>
          <a:p>
            <a:pPr marL="514350" indent="-514350">
              <a:buFont typeface="+mj-lt"/>
              <a:buAutoNum type="arabicPeriod"/>
            </a:pPr>
            <a:r>
              <a:rPr lang="zh-TW" altLang="en-US" b="1" dirty="0">
                <a:solidFill>
                  <a:srgbClr val="0070C0"/>
                </a:solidFill>
                <a:cs typeface="Times New Roman" pitchFamily="18" charset="0"/>
              </a:rPr>
              <a:t>共振的駐波能在開管或閉管的管子中形成。</a:t>
            </a:r>
            <a:endParaRPr lang="en-US" altLang="zh-TW" b="1" dirty="0">
              <a:solidFill>
                <a:srgbClr val="0070C0"/>
              </a:solidFill>
              <a:cs typeface="Times New Roman" pitchFamily="18" charset="0"/>
            </a:endParaRPr>
          </a:p>
          <a:p>
            <a:pPr marL="514350" indent="-514350">
              <a:buFont typeface="+mj-lt"/>
              <a:buAutoNum type="arabicPeriod"/>
            </a:pPr>
            <a:r>
              <a:rPr lang="zh-TW" altLang="en-US" b="1" dirty="0">
                <a:solidFill>
                  <a:srgbClr val="0070C0"/>
                </a:solidFill>
                <a:cs typeface="Times New Roman" pitchFamily="18" charset="0"/>
              </a:rPr>
              <a:t>都卜勒效應是：當音源及觀察者間有相對運動時，此波被觀察到的頻率會發生改變。</a:t>
            </a:r>
            <a:endParaRPr lang="en-US" altLang="zh-TW" b="1" dirty="0">
              <a:solidFill>
                <a:srgbClr val="0070C0"/>
              </a:solidFill>
              <a:cs typeface="Times New Roman" pitchFamily="18" charset="0"/>
            </a:endParaRPr>
          </a:p>
          <a:p>
            <a:pPr marL="514350" indent="-514350">
              <a:buFont typeface="+mj-lt"/>
              <a:buAutoNum type="arabicPeriod"/>
            </a:pPr>
            <a:r>
              <a:rPr lang="zh-TW" altLang="en-US" b="1" dirty="0">
                <a:solidFill>
                  <a:srgbClr val="0070C0"/>
                </a:solidFill>
                <a:cs typeface="Times New Roman" pitchFamily="18" charset="0"/>
              </a:rPr>
              <a:t>兩個頻率相近的波互相重疊時會形成拍。</a:t>
            </a:r>
          </a:p>
          <a:p>
            <a:endParaRPr lang="zh-TW" altLang="en-US" dirty="0"/>
          </a:p>
        </p:txBody>
      </p:sp>
      <p:sp>
        <p:nvSpPr>
          <p:cNvPr id="4" name="頁尾版面配置區 3">
            <a:extLst>
              <a:ext uri="{FF2B5EF4-FFF2-40B4-BE49-F238E27FC236}">
                <a16:creationId xmlns:a16="http://schemas.microsoft.com/office/drawing/2014/main" id="{20461012-7F76-421B-8AB4-0AA7F6F4F600}"/>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5" name="投影片編號版面配置區 4">
            <a:extLst>
              <a:ext uri="{FF2B5EF4-FFF2-40B4-BE49-F238E27FC236}">
                <a16:creationId xmlns:a16="http://schemas.microsoft.com/office/drawing/2014/main" id="{C61827F8-F41F-4C03-8075-7025F6956F17}"/>
              </a:ext>
            </a:extLst>
          </p:cNvPr>
          <p:cNvSpPr>
            <a:spLocks noGrp="1"/>
          </p:cNvSpPr>
          <p:nvPr>
            <p:ph type="sldNum" sz="quarter" idx="12"/>
          </p:nvPr>
        </p:nvSpPr>
        <p:spPr/>
        <p:txBody>
          <a:bodyPr/>
          <a:lstStyle/>
          <a:p>
            <a:fld id="{FFF700D2-071F-440E-A3FF-180D34BA4EC8}" type="slidenum">
              <a:rPr lang="en-GB" smtClean="0"/>
              <a:t>4</a:t>
            </a:fld>
            <a:endParaRPr lang="en-GB"/>
          </a:p>
        </p:txBody>
      </p:sp>
    </p:spTree>
    <p:extLst>
      <p:ext uri="{BB962C8B-B14F-4D97-AF65-F5344CB8AC3E}">
        <p14:creationId xmlns:p14="http://schemas.microsoft.com/office/powerpoint/2010/main" val="2341465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78BAF6-DD2B-4F41-A0E0-470568015D66}"/>
              </a:ext>
            </a:extLst>
          </p:cNvPr>
          <p:cNvSpPr>
            <a:spLocks noGrp="1"/>
          </p:cNvSpPr>
          <p:nvPr>
            <p:ph type="title"/>
          </p:nvPr>
        </p:nvSpPr>
        <p:spPr/>
        <p:txBody>
          <a:bodyPr/>
          <a:lstStyle/>
          <a:p>
            <a:r>
              <a:rPr lang="zh-TW" altLang="en-US" dirty="0">
                <a:latin typeface="標楷體" pitchFamily="65" charset="-120"/>
              </a:rPr>
              <a:t>本章內容</a:t>
            </a:r>
            <a:endParaRPr lang="zh-TW" altLang="en-US" dirty="0"/>
          </a:p>
        </p:txBody>
      </p:sp>
      <p:sp>
        <p:nvSpPr>
          <p:cNvPr id="3" name="內容版面配置區 2">
            <a:extLst>
              <a:ext uri="{FF2B5EF4-FFF2-40B4-BE49-F238E27FC236}">
                <a16:creationId xmlns:a16="http://schemas.microsoft.com/office/drawing/2014/main" id="{476BE547-6045-4E89-BF0B-D8C0672FDA4F}"/>
              </a:ext>
            </a:extLst>
          </p:cNvPr>
          <p:cNvSpPr>
            <a:spLocks noGrp="1"/>
          </p:cNvSpPr>
          <p:nvPr>
            <p:ph idx="1"/>
          </p:nvPr>
        </p:nvSpPr>
        <p:spPr/>
        <p:txBody>
          <a:bodyPr/>
          <a:lstStyle/>
          <a:p>
            <a:pPr marL="0" indent="0">
              <a:lnSpc>
                <a:spcPct val="100000"/>
              </a:lnSpc>
              <a:buNone/>
            </a:pPr>
            <a:r>
              <a:rPr lang="en-US" altLang="zh-TW" b="1" dirty="0">
                <a:cs typeface="Times New Roman" pitchFamily="18" charset="0"/>
              </a:rPr>
              <a:t>17.1</a:t>
            </a:r>
            <a:r>
              <a:rPr lang="zh-TW" altLang="en-US" b="1" dirty="0">
                <a:cs typeface="Times New Roman" pitchFamily="18" charset="0"/>
              </a:rPr>
              <a:t>　聲波的性質</a:t>
            </a:r>
          </a:p>
          <a:p>
            <a:pPr marL="0" indent="0">
              <a:lnSpc>
                <a:spcPct val="100000"/>
              </a:lnSpc>
              <a:buNone/>
            </a:pPr>
            <a:r>
              <a:rPr lang="en-US" altLang="zh-TW" b="1" dirty="0">
                <a:cs typeface="Times New Roman" pitchFamily="18" charset="0"/>
              </a:rPr>
              <a:t>17.2</a:t>
            </a:r>
            <a:r>
              <a:rPr lang="zh-TW" altLang="en-US" b="1" dirty="0">
                <a:cs typeface="Times New Roman" pitchFamily="18" charset="0"/>
              </a:rPr>
              <a:t>　共振駐波　</a:t>
            </a:r>
          </a:p>
          <a:p>
            <a:pPr marL="0" indent="0">
              <a:lnSpc>
                <a:spcPct val="100000"/>
              </a:lnSpc>
              <a:buNone/>
            </a:pPr>
            <a:r>
              <a:rPr lang="en-US" altLang="zh-TW" b="1" dirty="0">
                <a:cs typeface="Times New Roman" pitchFamily="18" charset="0"/>
              </a:rPr>
              <a:t>17.3</a:t>
            </a:r>
            <a:r>
              <a:rPr lang="zh-TW" altLang="en-US" b="1" dirty="0">
                <a:cs typeface="Times New Roman" pitchFamily="18" charset="0"/>
              </a:rPr>
              <a:t>　都卜勒效　</a:t>
            </a:r>
          </a:p>
          <a:p>
            <a:pPr marL="0" indent="0">
              <a:lnSpc>
                <a:spcPct val="100000"/>
              </a:lnSpc>
              <a:buNone/>
            </a:pPr>
            <a:r>
              <a:rPr lang="en-US" altLang="zh-TW" b="1" dirty="0">
                <a:cs typeface="Times New Roman" pitchFamily="18" charset="0"/>
              </a:rPr>
              <a:t>17.4</a:t>
            </a:r>
            <a:r>
              <a:rPr lang="zh-TW" altLang="en-US" b="1" dirty="0">
                <a:cs typeface="Times New Roman" pitchFamily="18" charset="0"/>
              </a:rPr>
              <a:t>　時間上的干涉；拍　</a:t>
            </a:r>
          </a:p>
          <a:p>
            <a:pPr marL="0" indent="0">
              <a:buNone/>
            </a:pPr>
            <a:endParaRPr lang="zh-TW" altLang="en-US" b="1" dirty="0"/>
          </a:p>
        </p:txBody>
      </p:sp>
      <p:sp>
        <p:nvSpPr>
          <p:cNvPr id="4" name="頁尾版面配置區 3">
            <a:extLst>
              <a:ext uri="{FF2B5EF4-FFF2-40B4-BE49-F238E27FC236}">
                <a16:creationId xmlns:a16="http://schemas.microsoft.com/office/drawing/2014/main" id="{3FBCBB47-E54C-4249-B510-8C8C42D25720}"/>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5" name="投影片編號版面配置區 4">
            <a:extLst>
              <a:ext uri="{FF2B5EF4-FFF2-40B4-BE49-F238E27FC236}">
                <a16:creationId xmlns:a16="http://schemas.microsoft.com/office/drawing/2014/main" id="{E4A5868F-5195-4219-B493-BD61A8DC3E02}"/>
              </a:ext>
            </a:extLst>
          </p:cNvPr>
          <p:cNvSpPr>
            <a:spLocks noGrp="1"/>
          </p:cNvSpPr>
          <p:nvPr>
            <p:ph type="sldNum" sz="quarter" idx="12"/>
          </p:nvPr>
        </p:nvSpPr>
        <p:spPr/>
        <p:txBody>
          <a:bodyPr/>
          <a:lstStyle/>
          <a:p>
            <a:fld id="{FFF700D2-071F-440E-A3FF-180D34BA4EC8}" type="slidenum">
              <a:rPr lang="en-GB" smtClean="0"/>
              <a:t>5</a:t>
            </a:fld>
            <a:endParaRPr lang="en-GB"/>
          </a:p>
        </p:txBody>
      </p:sp>
    </p:spTree>
    <p:extLst>
      <p:ext uri="{BB962C8B-B14F-4D97-AF65-F5344CB8AC3E}">
        <p14:creationId xmlns:p14="http://schemas.microsoft.com/office/powerpoint/2010/main" val="339947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D31E36-5135-4C5B-B690-B212BC89AC7B}"/>
              </a:ext>
            </a:extLst>
          </p:cNvPr>
          <p:cNvSpPr>
            <a:spLocks noGrp="1"/>
          </p:cNvSpPr>
          <p:nvPr>
            <p:ph type="title"/>
          </p:nvPr>
        </p:nvSpPr>
        <p:spPr/>
        <p:txBody>
          <a:bodyPr/>
          <a:lstStyle/>
          <a:p>
            <a:r>
              <a:rPr lang="en-US" altLang="zh-TW" dirty="0"/>
              <a:t>17.1 </a:t>
            </a:r>
            <a:r>
              <a:rPr lang="zh-TW" altLang="en-US" dirty="0"/>
              <a:t>聲波的性質</a:t>
            </a:r>
          </a:p>
        </p:txBody>
      </p:sp>
      <p:sp>
        <p:nvSpPr>
          <p:cNvPr id="3" name="內容版面配置區 2">
            <a:extLst>
              <a:ext uri="{FF2B5EF4-FFF2-40B4-BE49-F238E27FC236}">
                <a16:creationId xmlns:a16="http://schemas.microsoft.com/office/drawing/2014/main" id="{FA26ACD3-1100-4ED0-910C-3D405E473438}"/>
              </a:ext>
            </a:extLst>
          </p:cNvPr>
          <p:cNvSpPr>
            <a:spLocks noGrp="1"/>
          </p:cNvSpPr>
          <p:nvPr>
            <p:ph idx="1"/>
          </p:nvPr>
        </p:nvSpPr>
        <p:spPr/>
        <p:txBody>
          <a:bodyPr>
            <a:normAutofit/>
          </a:bodyPr>
          <a:lstStyle/>
          <a:p>
            <a:r>
              <a:rPr lang="zh-TW" altLang="en-US" b="1" dirty="0">
                <a:solidFill>
                  <a:srgbClr val="C00000"/>
                </a:solidFill>
                <a:cs typeface="Times New Roman" pitchFamily="18" charset="0"/>
              </a:rPr>
              <a:t>可聞聲</a:t>
            </a:r>
            <a:r>
              <a:rPr lang="en-US" altLang="zh-TW" dirty="0">
                <a:cs typeface="Times New Roman" pitchFamily="18" charset="0"/>
              </a:rPr>
              <a:t>(audible sound)</a:t>
            </a:r>
            <a:r>
              <a:rPr lang="zh-TW" altLang="en-US" dirty="0">
                <a:cs typeface="Times New Roman" pitchFamily="18" charset="0"/>
              </a:rPr>
              <a:t>即我們耳朵可察覺的聲波，其頻率範圍可由 </a:t>
            </a:r>
            <a:r>
              <a:rPr lang="en-US" altLang="zh-TW" dirty="0">
                <a:cs typeface="Times New Roman" pitchFamily="18" charset="0"/>
              </a:rPr>
              <a:t>20</a:t>
            </a:r>
            <a:r>
              <a:rPr lang="zh-TW" altLang="en-US" dirty="0">
                <a:cs typeface="Times New Roman" pitchFamily="18" charset="0"/>
              </a:rPr>
              <a:t>∼</a:t>
            </a:r>
            <a:r>
              <a:rPr lang="en-US" altLang="zh-TW" dirty="0">
                <a:cs typeface="Times New Roman" pitchFamily="18" charset="0"/>
              </a:rPr>
              <a:t>20,000 Hz</a:t>
            </a:r>
            <a:r>
              <a:rPr lang="zh-TW" altLang="en-US" dirty="0">
                <a:cs typeface="Times New Roman" pitchFamily="18" charset="0"/>
              </a:rPr>
              <a:t>。</a:t>
            </a:r>
            <a:endParaRPr lang="en-US" altLang="zh-TW" dirty="0">
              <a:cs typeface="Times New Roman" pitchFamily="18" charset="0"/>
            </a:endParaRPr>
          </a:p>
          <a:p>
            <a:r>
              <a:rPr lang="zh-TW" altLang="en-US" dirty="0">
                <a:cs typeface="Times New Roman" pitchFamily="18" charset="0"/>
              </a:rPr>
              <a:t>聲波頻率低於 </a:t>
            </a:r>
            <a:r>
              <a:rPr lang="en-US" altLang="zh-TW" dirty="0">
                <a:cs typeface="Times New Roman" pitchFamily="18" charset="0"/>
              </a:rPr>
              <a:t>20 Hz </a:t>
            </a:r>
            <a:r>
              <a:rPr lang="zh-TW" altLang="en-US" dirty="0">
                <a:cs typeface="Times New Roman" pitchFamily="18" charset="0"/>
              </a:rPr>
              <a:t>稱為</a:t>
            </a:r>
            <a:r>
              <a:rPr lang="zh-TW" altLang="en-US" b="1" dirty="0">
                <a:solidFill>
                  <a:srgbClr val="C00000"/>
                </a:solidFill>
                <a:cs typeface="Times New Roman" pitchFamily="18" charset="0"/>
              </a:rPr>
              <a:t>次音波</a:t>
            </a:r>
            <a:r>
              <a:rPr lang="en-US" altLang="zh-TW" b="1" dirty="0">
                <a:cs typeface="Times New Roman" pitchFamily="18" charset="0"/>
              </a:rPr>
              <a:t>(</a:t>
            </a:r>
            <a:r>
              <a:rPr lang="en-US" altLang="zh-TW" dirty="0">
                <a:cs typeface="Times New Roman" pitchFamily="18" charset="0"/>
              </a:rPr>
              <a:t>infrasonic)</a:t>
            </a:r>
            <a:r>
              <a:rPr lang="zh-TW" altLang="en-US" dirty="0">
                <a:cs typeface="Times New Roman" pitchFamily="18" charset="0"/>
              </a:rPr>
              <a:t>，它可由地震、打雷、重型機械的振動或汽車的輪胎發出。</a:t>
            </a:r>
          </a:p>
          <a:p>
            <a:r>
              <a:rPr lang="zh-TW" altLang="en-US" b="1" dirty="0">
                <a:solidFill>
                  <a:srgbClr val="C00000"/>
                </a:solidFill>
                <a:cs typeface="Times New Roman" pitchFamily="18" charset="0"/>
              </a:rPr>
              <a:t>超音波</a:t>
            </a:r>
            <a:r>
              <a:rPr lang="en-US" altLang="zh-TW" dirty="0">
                <a:cs typeface="Times New Roman" pitchFamily="18" charset="0"/>
              </a:rPr>
              <a:t>(ultrasonic)</a:t>
            </a:r>
            <a:r>
              <a:rPr lang="zh-TW" altLang="en-US" dirty="0">
                <a:cs typeface="Times New Roman" pitchFamily="18" charset="0"/>
              </a:rPr>
              <a:t>之頻率在 </a:t>
            </a:r>
            <a:r>
              <a:rPr lang="en-US" altLang="zh-TW" dirty="0">
                <a:cs typeface="Times New Roman" pitchFamily="18" charset="0"/>
              </a:rPr>
              <a:t>20,000 Hz</a:t>
            </a:r>
            <a:r>
              <a:rPr lang="zh-TW" altLang="en-US" dirty="0">
                <a:cs typeface="Times New Roman" pitchFamily="18" charset="0"/>
              </a:rPr>
              <a:t>以上，狗、貓、及海豚可以聽到。蝙蝠、海豚及水下聲納都是利用超音波來定位物體。</a:t>
            </a:r>
            <a:endParaRPr lang="zh-TW" altLang="en-US" dirty="0"/>
          </a:p>
        </p:txBody>
      </p:sp>
      <p:sp>
        <p:nvSpPr>
          <p:cNvPr id="4" name="頁尾版面配置區 3">
            <a:extLst>
              <a:ext uri="{FF2B5EF4-FFF2-40B4-BE49-F238E27FC236}">
                <a16:creationId xmlns:a16="http://schemas.microsoft.com/office/drawing/2014/main" id="{AB38ED1D-8937-465D-AEF7-FAD2022316E2}"/>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5" name="投影片編號版面配置區 4">
            <a:extLst>
              <a:ext uri="{FF2B5EF4-FFF2-40B4-BE49-F238E27FC236}">
                <a16:creationId xmlns:a16="http://schemas.microsoft.com/office/drawing/2014/main" id="{3D011984-A916-44AD-BF22-F1018C74022A}"/>
              </a:ext>
            </a:extLst>
          </p:cNvPr>
          <p:cNvSpPr>
            <a:spLocks noGrp="1"/>
          </p:cNvSpPr>
          <p:nvPr>
            <p:ph type="sldNum" sz="quarter" idx="12"/>
          </p:nvPr>
        </p:nvSpPr>
        <p:spPr/>
        <p:txBody>
          <a:bodyPr/>
          <a:lstStyle/>
          <a:p>
            <a:fld id="{FFF700D2-071F-440E-A3FF-180D34BA4EC8}" type="slidenum">
              <a:rPr lang="en-GB" smtClean="0"/>
              <a:t>6</a:t>
            </a:fld>
            <a:endParaRPr lang="en-GB"/>
          </a:p>
        </p:txBody>
      </p:sp>
    </p:spTree>
    <p:extLst>
      <p:ext uri="{BB962C8B-B14F-4D97-AF65-F5344CB8AC3E}">
        <p14:creationId xmlns:p14="http://schemas.microsoft.com/office/powerpoint/2010/main" val="2456504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994340-90E1-41A8-B54F-E879D53C61F5}"/>
              </a:ext>
            </a:extLst>
          </p:cNvPr>
          <p:cNvSpPr>
            <a:spLocks noGrp="1"/>
          </p:cNvSpPr>
          <p:nvPr>
            <p:ph type="title"/>
          </p:nvPr>
        </p:nvSpPr>
        <p:spPr/>
        <p:txBody>
          <a:bodyPr/>
          <a:lstStyle/>
          <a:p>
            <a:r>
              <a:rPr lang="en-US" altLang="zh-TW" dirty="0"/>
              <a:t>17.1 </a:t>
            </a:r>
            <a:r>
              <a:rPr lang="zh-TW" altLang="en-US" dirty="0"/>
              <a:t>聲波的性質</a:t>
            </a:r>
          </a:p>
        </p:txBody>
      </p:sp>
      <p:pic>
        <p:nvPicPr>
          <p:cNvPr id="6" name="內容版面配置區 5">
            <a:extLst>
              <a:ext uri="{FF2B5EF4-FFF2-40B4-BE49-F238E27FC236}">
                <a16:creationId xmlns:a16="http://schemas.microsoft.com/office/drawing/2014/main" id="{05C8CFF2-13FC-4940-B676-6D5411940AD9}"/>
              </a:ext>
            </a:extLst>
          </p:cNvPr>
          <p:cNvPicPr>
            <a:picLocks noGrp="1" noChangeAspect="1"/>
          </p:cNvPicPr>
          <p:nvPr>
            <p:ph idx="1"/>
          </p:nvPr>
        </p:nvPicPr>
        <p:blipFill>
          <a:blip r:embed="rId2"/>
          <a:stretch>
            <a:fillRect/>
          </a:stretch>
        </p:blipFill>
        <p:spPr>
          <a:xfrm>
            <a:off x="827584" y="1855445"/>
            <a:ext cx="7154228" cy="3373755"/>
          </a:xfrm>
          <a:prstGeom prst="rect">
            <a:avLst/>
          </a:prstGeom>
        </p:spPr>
      </p:pic>
      <p:sp>
        <p:nvSpPr>
          <p:cNvPr id="4" name="頁尾版面配置區 3">
            <a:extLst>
              <a:ext uri="{FF2B5EF4-FFF2-40B4-BE49-F238E27FC236}">
                <a16:creationId xmlns:a16="http://schemas.microsoft.com/office/drawing/2014/main" id="{189620DF-E761-40AB-BD3C-AF09A27A50F7}"/>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5" name="投影片編號版面配置區 4">
            <a:extLst>
              <a:ext uri="{FF2B5EF4-FFF2-40B4-BE49-F238E27FC236}">
                <a16:creationId xmlns:a16="http://schemas.microsoft.com/office/drawing/2014/main" id="{C66191CB-F376-44D7-8BEE-A444616FF10B}"/>
              </a:ext>
            </a:extLst>
          </p:cNvPr>
          <p:cNvSpPr>
            <a:spLocks noGrp="1"/>
          </p:cNvSpPr>
          <p:nvPr>
            <p:ph type="sldNum" sz="quarter" idx="12"/>
          </p:nvPr>
        </p:nvSpPr>
        <p:spPr/>
        <p:txBody>
          <a:bodyPr/>
          <a:lstStyle/>
          <a:p>
            <a:fld id="{FFF700D2-071F-440E-A3FF-180D34BA4EC8}" type="slidenum">
              <a:rPr lang="en-GB" smtClean="0"/>
              <a:t>7</a:t>
            </a:fld>
            <a:endParaRPr lang="en-GB"/>
          </a:p>
        </p:txBody>
      </p:sp>
      <p:pic>
        <p:nvPicPr>
          <p:cNvPr id="8" name="圖片 7">
            <a:extLst>
              <a:ext uri="{FF2B5EF4-FFF2-40B4-BE49-F238E27FC236}">
                <a16:creationId xmlns:a16="http://schemas.microsoft.com/office/drawing/2014/main" id="{2C19DD08-DFB2-47F1-AC17-D7D31781040A}"/>
              </a:ext>
            </a:extLst>
          </p:cNvPr>
          <p:cNvPicPr>
            <a:picLocks noChangeAspect="1"/>
          </p:cNvPicPr>
          <p:nvPr/>
        </p:nvPicPr>
        <p:blipFill>
          <a:blip r:embed="rId3"/>
          <a:stretch>
            <a:fillRect/>
          </a:stretch>
        </p:blipFill>
        <p:spPr>
          <a:xfrm>
            <a:off x="2354918" y="5301208"/>
            <a:ext cx="4099560" cy="533400"/>
          </a:xfrm>
          <a:prstGeom prst="rect">
            <a:avLst/>
          </a:prstGeom>
        </p:spPr>
      </p:pic>
    </p:spTree>
    <p:extLst>
      <p:ext uri="{BB962C8B-B14F-4D97-AF65-F5344CB8AC3E}">
        <p14:creationId xmlns:p14="http://schemas.microsoft.com/office/powerpoint/2010/main" val="2966804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B1A2C2-A3F0-4F00-B753-2A9E3927BBCA}"/>
              </a:ext>
            </a:extLst>
          </p:cNvPr>
          <p:cNvSpPr>
            <a:spLocks noGrp="1"/>
          </p:cNvSpPr>
          <p:nvPr>
            <p:ph type="title"/>
          </p:nvPr>
        </p:nvSpPr>
        <p:spPr/>
        <p:txBody>
          <a:bodyPr/>
          <a:lstStyle/>
          <a:p>
            <a:r>
              <a:rPr lang="en-US" altLang="zh-TW" dirty="0"/>
              <a:t>17.1 </a:t>
            </a:r>
            <a:r>
              <a:rPr lang="zh-TW" altLang="en-US" dirty="0"/>
              <a:t>聲波的性質</a:t>
            </a:r>
          </a:p>
        </p:txBody>
      </p:sp>
      <p:sp>
        <p:nvSpPr>
          <p:cNvPr id="3" name="內容版面配置區 2">
            <a:extLst>
              <a:ext uri="{FF2B5EF4-FFF2-40B4-BE49-F238E27FC236}">
                <a16:creationId xmlns:a16="http://schemas.microsoft.com/office/drawing/2014/main" id="{E41C70A7-947C-4587-B68F-2965FC10FD46}"/>
              </a:ext>
            </a:extLst>
          </p:cNvPr>
          <p:cNvSpPr>
            <a:spLocks noGrp="1"/>
          </p:cNvSpPr>
          <p:nvPr>
            <p:ph idx="1"/>
          </p:nvPr>
        </p:nvSpPr>
        <p:spPr/>
        <p:txBody>
          <a:bodyPr/>
          <a:lstStyle/>
          <a:p>
            <a:pPr>
              <a:lnSpc>
                <a:spcPts val="4000"/>
              </a:lnSpc>
            </a:pPr>
            <a:r>
              <a:rPr lang="zh-TW" altLang="en-US" dirty="0">
                <a:cs typeface="Times New Roman" pitchFamily="18" charset="0"/>
              </a:rPr>
              <a:t>在平衡狀態時流體內的壓力或密度是均勻的。然而分子並非靜止的，它們到處亂跑且經常地碰撞。有聲波存在時會使氣體的每一小體積單元進行著週期性的</a:t>
            </a:r>
            <a:r>
              <a:rPr lang="zh-TW" altLang="en-US" b="1" dirty="0">
                <a:solidFill>
                  <a:srgbClr val="C00000"/>
                </a:solidFill>
                <a:cs typeface="Times New Roman" pitchFamily="18" charset="0"/>
              </a:rPr>
              <a:t>縱向</a:t>
            </a:r>
            <a:r>
              <a:rPr lang="en-US" altLang="zh-TW" dirty="0">
                <a:cs typeface="Times New Roman" pitchFamily="18" charset="0"/>
              </a:rPr>
              <a:t>(longitudinal)</a:t>
            </a:r>
            <a:r>
              <a:rPr lang="zh-TW" altLang="en-US" dirty="0">
                <a:cs typeface="Times New Roman" pitchFamily="18" charset="0"/>
              </a:rPr>
              <a:t>擺動。</a:t>
            </a:r>
            <a:endParaRPr lang="en-US" altLang="zh-TW" dirty="0">
              <a:cs typeface="Times New Roman" pitchFamily="18" charset="0"/>
            </a:endParaRPr>
          </a:p>
          <a:p>
            <a:pPr>
              <a:lnSpc>
                <a:spcPts val="4000"/>
              </a:lnSpc>
            </a:pPr>
            <a:r>
              <a:rPr lang="zh-TW" altLang="en-US" dirty="0">
                <a:cs typeface="Times New Roman" pitchFamily="18" charset="0"/>
              </a:rPr>
              <a:t>體積單元們的移動造成空氣密度的週期性變動，同時壓力也同時地週期性變動。這壓力變動的數量級為 </a:t>
            </a:r>
            <a:r>
              <a:rPr lang="en-US" altLang="zh-TW" dirty="0">
                <a:cs typeface="Times New Roman" pitchFamily="18" charset="0"/>
              </a:rPr>
              <a:t>1 Pa( = 1 N/</a:t>
            </a:r>
            <a:r>
              <a:rPr lang="en-US" altLang="zh-TW" dirty="0" err="1">
                <a:cs typeface="Times New Roman" pitchFamily="18" charset="0"/>
              </a:rPr>
              <a:t>m</a:t>
            </a:r>
            <a:r>
              <a:rPr lang="en-US" altLang="zh-TW" baseline="30000" dirty="0" err="1">
                <a:cs typeface="Times New Roman" pitchFamily="18" charset="0"/>
              </a:rPr>
              <a:t>2</a:t>
            </a:r>
            <a:r>
              <a:rPr lang="en-US" altLang="zh-TW" dirty="0">
                <a:cs typeface="Times New Roman" pitchFamily="18" charset="0"/>
              </a:rPr>
              <a:t>)</a:t>
            </a:r>
            <a:r>
              <a:rPr lang="zh-TW" altLang="en-US" dirty="0">
                <a:cs typeface="Times New Roman" pitchFamily="18" charset="0"/>
              </a:rPr>
              <a:t>，然而大氣壓力大約 </a:t>
            </a:r>
            <a:r>
              <a:rPr lang="en-US" altLang="zh-TW" dirty="0">
                <a:cs typeface="Times New Roman" pitchFamily="18" charset="0"/>
              </a:rPr>
              <a:t>105 Pa</a:t>
            </a:r>
            <a:r>
              <a:rPr lang="zh-TW" altLang="en-US" dirty="0">
                <a:cs typeface="Times New Roman" pitchFamily="18" charset="0"/>
              </a:rPr>
              <a:t>。我們可以比喻為深湖表面起一小漣漪。 </a:t>
            </a:r>
            <a:endParaRPr lang="zh-TW" altLang="en-US" dirty="0"/>
          </a:p>
        </p:txBody>
      </p:sp>
      <p:sp>
        <p:nvSpPr>
          <p:cNvPr id="4" name="頁尾版面配置區 3">
            <a:extLst>
              <a:ext uri="{FF2B5EF4-FFF2-40B4-BE49-F238E27FC236}">
                <a16:creationId xmlns:a16="http://schemas.microsoft.com/office/drawing/2014/main" id="{294D2B95-840A-4E83-A9A2-96B215B2CD03}"/>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5" name="投影片編號版面配置區 4">
            <a:extLst>
              <a:ext uri="{FF2B5EF4-FFF2-40B4-BE49-F238E27FC236}">
                <a16:creationId xmlns:a16="http://schemas.microsoft.com/office/drawing/2014/main" id="{6A5E24FC-B7DF-4CA8-ADE9-09996D5A348D}"/>
              </a:ext>
            </a:extLst>
          </p:cNvPr>
          <p:cNvSpPr>
            <a:spLocks noGrp="1"/>
          </p:cNvSpPr>
          <p:nvPr>
            <p:ph type="sldNum" sz="quarter" idx="12"/>
          </p:nvPr>
        </p:nvSpPr>
        <p:spPr/>
        <p:txBody>
          <a:bodyPr/>
          <a:lstStyle/>
          <a:p>
            <a:fld id="{FFF700D2-071F-440E-A3FF-180D34BA4EC8}" type="slidenum">
              <a:rPr lang="en-GB" smtClean="0"/>
              <a:t>8</a:t>
            </a:fld>
            <a:endParaRPr lang="en-GB"/>
          </a:p>
        </p:txBody>
      </p:sp>
    </p:spTree>
    <p:extLst>
      <p:ext uri="{BB962C8B-B14F-4D97-AF65-F5344CB8AC3E}">
        <p14:creationId xmlns:p14="http://schemas.microsoft.com/office/powerpoint/2010/main" val="1265282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A8978638-A32E-4999-929F-2CE64AE89198}"/>
              </a:ext>
            </a:extLst>
          </p:cNvPr>
          <p:cNvSpPr>
            <a:spLocks noGrp="1"/>
          </p:cNvSpPr>
          <p:nvPr>
            <p:ph type="title"/>
          </p:nvPr>
        </p:nvSpPr>
        <p:spPr/>
        <p:txBody>
          <a:bodyPr/>
          <a:lstStyle/>
          <a:p>
            <a:r>
              <a:rPr lang="en-US" altLang="zh-TW" dirty="0"/>
              <a:t>17.1 </a:t>
            </a:r>
            <a:r>
              <a:rPr lang="zh-TW" altLang="en-US" dirty="0"/>
              <a:t>聲波的性質</a:t>
            </a:r>
          </a:p>
        </p:txBody>
      </p:sp>
      <p:sp>
        <p:nvSpPr>
          <p:cNvPr id="7" name="內容版面配置區 6">
            <a:extLst>
              <a:ext uri="{FF2B5EF4-FFF2-40B4-BE49-F238E27FC236}">
                <a16:creationId xmlns:a16="http://schemas.microsoft.com/office/drawing/2014/main" id="{E7CF4D30-C061-4256-B579-A5C28844BA3B}"/>
              </a:ext>
            </a:extLst>
          </p:cNvPr>
          <p:cNvSpPr>
            <a:spLocks noGrp="1"/>
          </p:cNvSpPr>
          <p:nvPr>
            <p:ph sz="half" idx="1"/>
          </p:nvPr>
        </p:nvSpPr>
        <p:spPr/>
        <p:txBody>
          <a:bodyPr/>
          <a:lstStyle/>
          <a:p>
            <a:pPr>
              <a:lnSpc>
                <a:spcPct val="150000"/>
              </a:lnSpc>
            </a:pPr>
            <a:r>
              <a:rPr lang="zh-TW" altLang="en-US" dirty="0">
                <a:cs typeface="Times New Roman" pitchFamily="18" charset="0"/>
              </a:rPr>
              <a:t>圖 </a:t>
            </a:r>
            <a:r>
              <a:rPr lang="en-US" altLang="zh-TW" dirty="0">
                <a:cs typeface="Times New Roman" pitchFamily="18" charset="0"/>
              </a:rPr>
              <a:t>17.2 </a:t>
            </a:r>
            <a:r>
              <a:rPr lang="zh-TW" altLang="en-US" dirty="0">
                <a:cs typeface="Times New Roman" pitchFamily="18" charset="0"/>
              </a:rPr>
              <a:t>為一喇叭的圓錐膜位於一開管的一端。當圓錐膜移動向前而產生一</a:t>
            </a:r>
            <a:r>
              <a:rPr lang="zh-TW" altLang="en-US" b="1" dirty="0">
                <a:solidFill>
                  <a:srgbClr val="C00000"/>
                </a:solidFill>
                <a:cs typeface="Times New Roman" pitchFamily="18" charset="0"/>
              </a:rPr>
              <a:t>壓縮</a:t>
            </a:r>
            <a:r>
              <a:rPr lang="en-US" altLang="zh-TW" sz="2000" dirty="0">
                <a:cs typeface="Times New Roman" pitchFamily="18" charset="0"/>
              </a:rPr>
              <a:t>(compression)</a:t>
            </a:r>
            <a:r>
              <a:rPr lang="zh-TW" altLang="en-US" dirty="0">
                <a:cs typeface="Times New Roman" pitchFamily="18" charset="0"/>
              </a:rPr>
              <a:t>區時，此時本區相對於平衡壓力值 </a:t>
            </a:r>
            <a:r>
              <a:rPr lang="en-US" altLang="zh-TW" i="1" dirty="0" err="1">
                <a:cs typeface="Times New Roman" pitchFamily="18" charset="0"/>
              </a:rPr>
              <a:t>P</a:t>
            </a:r>
            <a:r>
              <a:rPr lang="en-US" altLang="zh-TW" baseline="-25000" dirty="0" err="1">
                <a:cs typeface="Times New Roman" pitchFamily="18" charset="0"/>
              </a:rPr>
              <a:t>0</a:t>
            </a:r>
            <a:r>
              <a:rPr lang="en-US" altLang="zh-TW" i="1" dirty="0">
                <a:cs typeface="Times New Roman" pitchFamily="18" charset="0"/>
              </a:rPr>
              <a:t> </a:t>
            </a:r>
            <a:r>
              <a:rPr lang="zh-TW" altLang="en-US" dirty="0">
                <a:cs typeface="Times New Roman" pitchFamily="18" charset="0"/>
              </a:rPr>
              <a:t>多了壓力 </a:t>
            </a:r>
            <a:r>
              <a:rPr lang="en-US" altLang="zh-TW" dirty="0" err="1">
                <a:cs typeface="Times New Roman" pitchFamily="18" charset="0"/>
              </a:rPr>
              <a:t>Δ</a:t>
            </a:r>
            <a:r>
              <a:rPr lang="en-US" altLang="zh-TW" i="1" dirty="0" err="1">
                <a:cs typeface="Times New Roman" pitchFamily="18" charset="0"/>
              </a:rPr>
              <a:t>P</a:t>
            </a:r>
            <a:r>
              <a:rPr lang="zh-TW" altLang="en-US" dirty="0">
                <a:cs typeface="Times New Roman" pitchFamily="18" charset="0"/>
              </a:rPr>
              <a:t>。</a:t>
            </a:r>
            <a:endParaRPr lang="zh-TW" altLang="en-US" dirty="0"/>
          </a:p>
        </p:txBody>
      </p:sp>
      <p:pic>
        <p:nvPicPr>
          <p:cNvPr id="9" name="內容版面配置區 8">
            <a:extLst>
              <a:ext uri="{FF2B5EF4-FFF2-40B4-BE49-F238E27FC236}">
                <a16:creationId xmlns:a16="http://schemas.microsoft.com/office/drawing/2014/main" id="{0D53FB49-6E3D-472F-9BAA-EA1C884F4445}"/>
              </a:ext>
            </a:extLst>
          </p:cNvPr>
          <p:cNvPicPr>
            <a:picLocks noGrp="1" noChangeAspect="1"/>
          </p:cNvPicPr>
          <p:nvPr>
            <p:ph sz="half" idx="2"/>
          </p:nvPr>
        </p:nvPicPr>
        <p:blipFill>
          <a:blip r:embed="rId2"/>
          <a:stretch>
            <a:fillRect/>
          </a:stretch>
        </p:blipFill>
        <p:spPr>
          <a:xfrm>
            <a:off x="4648200" y="1424873"/>
            <a:ext cx="4038600" cy="4873441"/>
          </a:xfrm>
          <a:prstGeom prst="rect">
            <a:avLst/>
          </a:prstGeom>
        </p:spPr>
      </p:pic>
      <p:sp>
        <p:nvSpPr>
          <p:cNvPr id="4" name="頁尾版面配置區 3">
            <a:extLst>
              <a:ext uri="{FF2B5EF4-FFF2-40B4-BE49-F238E27FC236}">
                <a16:creationId xmlns:a16="http://schemas.microsoft.com/office/drawing/2014/main" id="{E5514040-D9A1-44EE-A144-B6DB548DE505}"/>
              </a:ext>
            </a:extLst>
          </p:cNvPr>
          <p:cNvSpPr>
            <a:spLocks noGrp="1"/>
          </p:cNvSpPr>
          <p:nvPr>
            <p:ph type="ftr" sz="quarter" idx="11"/>
          </p:nvPr>
        </p:nvSpPr>
        <p:spPr/>
        <p:txBody>
          <a:bodyPr/>
          <a:lstStyle/>
          <a:p>
            <a:r>
              <a:rPr lang="zh-TW" altLang="en-US"/>
              <a:t>第</a:t>
            </a:r>
            <a:r>
              <a:rPr lang="en-US" altLang="zh-TW"/>
              <a:t>17</a:t>
            </a:r>
            <a:r>
              <a:rPr lang="zh-TW" altLang="en-US"/>
              <a:t>章 聲</a:t>
            </a:r>
            <a:endParaRPr lang="en-GB"/>
          </a:p>
        </p:txBody>
      </p:sp>
      <p:sp>
        <p:nvSpPr>
          <p:cNvPr id="5" name="投影片編號版面配置區 4">
            <a:extLst>
              <a:ext uri="{FF2B5EF4-FFF2-40B4-BE49-F238E27FC236}">
                <a16:creationId xmlns:a16="http://schemas.microsoft.com/office/drawing/2014/main" id="{8F156EB7-B466-4DDD-AE69-EE63DB239478}"/>
              </a:ext>
            </a:extLst>
          </p:cNvPr>
          <p:cNvSpPr>
            <a:spLocks noGrp="1"/>
          </p:cNvSpPr>
          <p:nvPr>
            <p:ph type="sldNum" sz="quarter" idx="12"/>
          </p:nvPr>
        </p:nvSpPr>
        <p:spPr/>
        <p:txBody>
          <a:bodyPr/>
          <a:lstStyle/>
          <a:p>
            <a:fld id="{FFF700D2-071F-440E-A3FF-180D34BA4EC8}" type="slidenum">
              <a:rPr lang="en-GB" smtClean="0"/>
              <a:t>9</a:t>
            </a:fld>
            <a:endParaRPr lang="en-GB"/>
          </a:p>
        </p:txBody>
      </p:sp>
    </p:spTree>
    <p:extLst>
      <p:ext uri="{BB962C8B-B14F-4D97-AF65-F5344CB8AC3E}">
        <p14:creationId xmlns:p14="http://schemas.microsoft.com/office/powerpoint/2010/main" val="3784374592"/>
      </p:ext>
    </p:extLst>
  </p:cSld>
  <p:clrMapOvr>
    <a:masterClrMapping/>
  </p:clrMapOvr>
</p:sld>
</file>

<file path=ppt/theme/theme1.xml><?xml version="1.0" encoding="utf-8"?>
<a:theme xmlns:a="http://schemas.openxmlformats.org/drawingml/2006/main" name="PHYS">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HYS.potx" id="{98E04493-CB15-4BD8-BACC-575DD2A1C759}" vid="{E35F2D3A-49ED-4280-A7AD-151964FEB1BB}"/>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PHYS</Template>
  <TotalTime>1183</TotalTime>
  <Words>2450</Words>
  <Application>Microsoft Office PowerPoint</Application>
  <PresentationFormat>如螢幕大小 (4:3)</PresentationFormat>
  <Paragraphs>188</Paragraphs>
  <Slides>36</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36</vt:i4>
      </vt:variant>
    </vt:vector>
  </HeadingPairs>
  <TitlesOfParts>
    <vt:vector size="42" baseType="lpstr">
      <vt:lpstr>標楷體</vt:lpstr>
      <vt:lpstr>Arial</vt:lpstr>
      <vt:lpstr>Calibri</vt:lpstr>
      <vt:lpstr>Times New Roman</vt:lpstr>
      <vt:lpstr>Wingdings</vt:lpstr>
      <vt:lpstr>PHYS</vt:lpstr>
      <vt:lpstr>PowerPoint 簡報</vt:lpstr>
      <vt:lpstr>普通物理學(第三版) 原著：Harris Benson</vt:lpstr>
      <vt:lpstr>第 17 章 聲</vt:lpstr>
      <vt:lpstr>本章要點</vt:lpstr>
      <vt:lpstr>本章內容</vt:lpstr>
      <vt:lpstr>17.1 聲波的性質</vt:lpstr>
      <vt:lpstr>17.1 聲波的性質</vt:lpstr>
      <vt:lpstr>17.1 聲波的性質</vt:lpstr>
      <vt:lpstr>17.1 聲波的性質</vt:lpstr>
      <vt:lpstr>17.1 聲波的性質</vt:lpstr>
      <vt:lpstr>17.1 聲波的性質</vt:lpstr>
      <vt:lpstr>例題 17.1</vt:lpstr>
      <vt:lpstr>練習題1</vt:lpstr>
      <vt:lpstr>17.1 聲波的性質</vt:lpstr>
      <vt:lpstr>17.1 聲波的性質</vt:lpstr>
      <vt:lpstr>17.1 聲波的性質</vt:lpstr>
      <vt:lpstr>17.2 共振駐波</vt:lpstr>
      <vt:lpstr>17.2 共振駐波</vt:lpstr>
      <vt:lpstr>17.2 共振駐波</vt:lpstr>
      <vt:lpstr>17.2 共振駐波</vt:lpstr>
      <vt:lpstr>17.2 共振駐波</vt:lpstr>
      <vt:lpstr>17.2 共振駐波</vt:lpstr>
      <vt:lpstr>17.2 共振駐波</vt:lpstr>
      <vt:lpstr>例題 17.2</vt:lpstr>
      <vt:lpstr>例題 17.3</vt:lpstr>
      <vt:lpstr>17.3 都卜勒效應</vt:lpstr>
      <vt:lpstr>17.3 都卜勒效應</vt:lpstr>
      <vt:lpstr>17.3 都卜勒效應</vt:lpstr>
      <vt:lpstr>17.3 都卜勒效應</vt:lpstr>
      <vt:lpstr>17.3 都卜勒效應</vt:lpstr>
      <vt:lpstr>17.3 都卜勒效應</vt:lpstr>
      <vt:lpstr>17.3 都卜勒效應</vt:lpstr>
      <vt:lpstr>例題 17.4</vt:lpstr>
      <vt:lpstr>17.4 時間上的干涉；拍</vt:lpstr>
      <vt:lpstr>17.4 時間上的干涉；拍</vt:lpstr>
      <vt:lpstr>17.4 時間上的干涉；拍</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User</dc:creator>
  <cp:lastModifiedBy>Fenny Lee</cp:lastModifiedBy>
  <cp:revision>187</cp:revision>
  <dcterms:modified xsi:type="dcterms:W3CDTF">2020-06-16T03:13:29Z</dcterms:modified>
</cp:coreProperties>
</file>